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92" r:id="rId6"/>
    <p:sldId id="306" r:id="rId7"/>
    <p:sldId id="307" r:id="rId8"/>
    <p:sldId id="298" r:id="rId9"/>
    <p:sldId id="297" r:id="rId10"/>
    <p:sldId id="295" r:id="rId11"/>
    <p:sldId id="309" r:id="rId12"/>
    <p:sldId id="305" r:id="rId13"/>
    <p:sldId id="301" r:id="rId14"/>
    <p:sldId id="320" r:id="rId15"/>
    <p:sldId id="303" r:id="rId16"/>
    <p:sldId id="293" r:id="rId17"/>
    <p:sldId id="308" r:id="rId18"/>
    <p:sldId id="296" r:id="rId19"/>
    <p:sldId id="258" r:id="rId20"/>
    <p:sldId id="317" r:id="rId21"/>
    <p:sldId id="294" r:id="rId22"/>
    <p:sldId id="321" r:id="rId23"/>
    <p:sldId id="310" r:id="rId24"/>
    <p:sldId id="311" r:id="rId25"/>
    <p:sldId id="312" r:id="rId26"/>
    <p:sldId id="319" r:id="rId27"/>
    <p:sldId id="257" r:id="rId28"/>
    <p:sldId id="316" r:id="rId29"/>
    <p:sldId id="315" r:id="rId30"/>
    <p:sldId id="3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4" autoAdjust="0"/>
    <p:restoredTop sz="96357" autoAdjust="0"/>
  </p:normalViewPr>
  <p:slideViewPr>
    <p:cSldViewPr snapToGrid="0">
      <p:cViewPr varScale="1">
        <p:scale>
          <a:sx n="68" d="100"/>
          <a:sy n="68" d="100"/>
        </p:scale>
        <p:origin x="774"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dot.state.nh.us\apps\CADD\PBT\EXETER\43254\B34\H&amp;H\HY8\HY8FlowComparison_rev.ax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Sheet1!$D$2:$D$3</c:f>
              <c:strCache>
                <c:ptCount val="2"/>
                <c:pt idx="0">
                  <c:v>42"CMP</c:v>
                </c:pt>
                <c:pt idx="1">
                  <c:v>Outlet Velocity</c:v>
                </c:pt>
              </c:strCache>
            </c:strRef>
          </c:tx>
          <c:spPr>
            <a:ln w="25400" cap="rnd">
              <a:solidFill>
                <a:srgbClr val="FF0000"/>
              </a:solidFill>
              <a:round/>
            </a:ln>
            <a:effectLst/>
          </c:spPr>
          <c:marker>
            <c:symbol val="circle"/>
            <c:size val="5"/>
            <c:spPr>
              <a:solidFill>
                <a:srgbClr val="FF0000"/>
              </a:solidFill>
              <a:ln w="9525">
                <a:solidFill>
                  <a:srgbClr val="FF0000"/>
                </a:solidFill>
              </a:ln>
              <a:effectLst/>
            </c:spPr>
          </c:marker>
          <c:xVal>
            <c:numRef>
              <c:f>Sheet1!$D$5:$D$15</c:f>
              <c:numCache>
                <c:formatCode>General</c:formatCode>
                <c:ptCount val="11"/>
                <c:pt idx="0">
                  <c:v>4.71</c:v>
                </c:pt>
                <c:pt idx="1">
                  <c:v>6.31</c:v>
                </c:pt>
                <c:pt idx="2">
                  <c:v>7.2</c:v>
                </c:pt>
                <c:pt idx="3">
                  <c:v>8.56</c:v>
                </c:pt>
                <c:pt idx="4">
                  <c:v>9.67</c:v>
                </c:pt>
                <c:pt idx="5">
                  <c:v>10.91</c:v>
                </c:pt>
                <c:pt idx="6">
                  <c:v>12.33</c:v>
                </c:pt>
                <c:pt idx="7">
                  <c:v>13.9</c:v>
                </c:pt>
                <c:pt idx="9">
                  <c:v>15.96</c:v>
                </c:pt>
                <c:pt idx="10">
                  <c:v>15.86</c:v>
                </c:pt>
              </c:numCache>
            </c:numRef>
          </c:xVal>
          <c:yVal>
            <c:numRef>
              <c:f>Sheet1!$C$5:$C$15</c:f>
              <c:numCache>
                <c:formatCode>General</c:formatCode>
                <c:ptCount val="11"/>
                <c:pt idx="0">
                  <c:v>1.4500000000000002</c:v>
                </c:pt>
                <c:pt idx="1">
                  <c:v>2.5200000000000005</c:v>
                </c:pt>
                <c:pt idx="2">
                  <c:v>3.2</c:v>
                </c:pt>
                <c:pt idx="3">
                  <c:v>4.6100000000000003</c:v>
                </c:pt>
                <c:pt idx="4">
                  <c:v>6.53</c:v>
                </c:pt>
                <c:pt idx="5">
                  <c:v>8.73</c:v>
                </c:pt>
                <c:pt idx="6">
                  <c:v>11.25</c:v>
                </c:pt>
                <c:pt idx="7">
                  <c:v>14.14</c:v>
                </c:pt>
                <c:pt idx="9">
                  <c:v>17.739999999999998</c:v>
                </c:pt>
                <c:pt idx="10">
                  <c:v>17.779999999999998</c:v>
                </c:pt>
              </c:numCache>
            </c:numRef>
          </c:yVal>
          <c:smooth val="0"/>
          <c:extLst>
            <c:ext xmlns:c16="http://schemas.microsoft.com/office/drawing/2014/chart" uri="{C3380CC4-5D6E-409C-BE32-E72D297353CC}">
              <c16:uniqueId val="{00000000-D359-4ED7-A809-A6CD44A16476}"/>
            </c:ext>
          </c:extLst>
        </c:ser>
        <c:ser>
          <c:idx val="1"/>
          <c:order val="1"/>
          <c:tx>
            <c:strRef>
              <c:f>Sheet1!$H$2:$H$3</c:f>
              <c:strCache>
                <c:ptCount val="2"/>
                <c:pt idx="0">
                  <c:v>HDPE Liner</c:v>
                </c:pt>
                <c:pt idx="1">
                  <c:v>Outlet Velocity</c:v>
                </c:pt>
              </c:strCache>
            </c:strRef>
          </c:tx>
          <c:spPr>
            <a:ln w="25400" cap="rnd">
              <a:solidFill>
                <a:srgbClr val="00B0F0"/>
              </a:solidFill>
              <a:round/>
            </a:ln>
            <a:effectLst/>
          </c:spPr>
          <c:marker>
            <c:symbol val="circle"/>
            <c:size val="5"/>
            <c:spPr>
              <a:solidFill>
                <a:srgbClr val="00B0F0"/>
              </a:solidFill>
              <a:ln w="9525">
                <a:solidFill>
                  <a:srgbClr val="00B0F0"/>
                </a:solidFill>
              </a:ln>
              <a:effectLst/>
            </c:spPr>
          </c:marker>
          <c:xVal>
            <c:numRef>
              <c:f>Sheet1!$H$5:$H$15</c:f>
              <c:numCache>
                <c:formatCode>General</c:formatCode>
                <c:ptCount val="11"/>
                <c:pt idx="0">
                  <c:v>7.26</c:v>
                </c:pt>
                <c:pt idx="1">
                  <c:v>9.33</c:v>
                </c:pt>
                <c:pt idx="2">
                  <c:v>10.31</c:v>
                </c:pt>
                <c:pt idx="3">
                  <c:v>11.43</c:v>
                </c:pt>
                <c:pt idx="4">
                  <c:v>12.95</c:v>
                </c:pt>
                <c:pt idx="5">
                  <c:v>15.51</c:v>
                </c:pt>
                <c:pt idx="6">
                  <c:v>18.29</c:v>
                </c:pt>
                <c:pt idx="7">
                  <c:v>21.06</c:v>
                </c:pt>
                <c:pt idx="8">
                  <c:v>22.73</c:v>
                </c:pt>
                <c:pt idx="9">
                  <c:v>22.76</c:v>
                </c:pt>
                <c:pt idx="10">
                  <c:v>22.78</c:v>
                </c:pt>
              </c:numCache>
            </c:numRef>
          </c:xVal>
          <c:yVal>
            <c:numRef>
              <c:f>Sheet1!$G$5:$G$15</c:f>
              <c:numCache>
                <c:formatCode>General</c:formatCode>
                <c:ptCount val="11"/>
                <c:pt idx="0">
                  <c:v>1.37</c:v>
                </c:pt>
                <c:pt idx="1">
                  <c:v>2.5</c:v>
                </c:pt>
                <c:pt idx="2">
                  <c:v>3.21</c:v>
                </c:pt>
                <c:pt idx="3">
                  <c:v>4.79</c:v>
                </c:pt>
                <c:pt idx="4">
                  <c:v>6.45</c:v>
                </c:pt>
                <c:pt idx="5">
                  <c:v>8.9899999999999984</c:v>
                </c:pt>
                <c:pt idx="6">
                  <c:v>11.96</c:v>
                </c:pt>
                <c:pt idx="7">
                  <c:v>15.419999999999998</c:v>
                </c:pt>
                <c:pt idx="8">
                  <c:v>17.73</c:v>
                </c:pt>
                <c:pt idx="9">
                  <c:v>17.759999999999998</c:v>
                </c:pt>
                <c:pt idx="10">
                  <c:v>17.79</c:v>
                </c:pt>
              </c:numCache>
            </c:numRef>
          </c:yVal>
          <c:smooth val="0"/>
          <c:extLst>
            <c:ext xmlns:c16="http://schemas.microsoft.com/office/drawing/2014/chart" uri="{C3380CC4-5D6E-409C-BE32-E72D297353CC}">
              <c16:uniqueId val="{00000001-D359-4ED7-A809-A6CD44A16476}"/>
            </c:ext>
          </c:extLst>
        </c:ser>
        <c:ser>
          <c:idx val="2"/>
          <c:order val="2"/>
          <c:tx>
            <c:strRef>
              <c:f>Sheet1!$L$2:$L$3</c:f>
              <c:strCache>
                <c:ptCount val="2"/>
                <c:pt idx="0">
                  <c:v>HDPE (Diffuser Design)</c:v>
                </c:pt>
                <c:pt idx="1">
                  <c:v>Outlet Velocity</c:v>
                </c:pt>
              </c:strCache>
            </c:strRef>
          </c:tx>
          <c:spPr>
            <a:ln w="25400" cap="rnd">
              <a:solidFill>
                <a:srgbClr val="7030A0"/>
              </a:solidFill>
              <a:round/>
            </a:ln>
            <a:effectLst/>
          </c:spPr>
          <c:marker>
            <c:symbol val="circle"/>
            <c:size val="5"/>
            <c:spPr>
              <a:solidFill>
                <a:srgbClr val="7030A0"/>
              </a:solidFill>
              <a:ln w="9525">
                <a:solidFill>
                  <a:srgbClr val="7030A0"/>
                </a:solidFill>
              </a:ln>
              <a:effectLst/>
            </c:spPr>
          </c:marker>
          <c:xVal>
            <c:numRef>
              <c:f>Sheet1!$M$10:$M$15</c:f>
              <c:numCache>
                <c:formatCode>General</c:formatCode>
                <c:ptCount val="6"/>
                <c:pt idx="0">
                  <c:v>6.3550000000000004</c:v>
                </c:pt>
                <c:pt idx="1">
                  <c:v>7.89</c:v>
                </c:pt>
                <c:pt idx="2">
                  <c:v>8.41</c:v>
                </c:pt>
                <c:pt idx="3">
                  <c:v>9.52</c:v>
                </c:pt>
                <c:pt idx="4">
                  <c:v>10.63</c:v>
                </c:pt>
                <c:pt idx="5">
                  <c:v>11.58</c:v>
                </c:pt>
              </c:numCache>
            </c:numRef>
          </c:xVal>
          <c:yVal>
            <c:numRef>
              <c:f>Sheet1!$K$10:$K$15</c:f>
              <c:numCache>
                <c:formatCode>General</c:formatCode>
                <c:ptCount val="6"/>
                <c:pt idx="0">
                  <c:v>6.47</c:v>
                </c:pt>
                <c:pt idx="1">
                  <c:v>8</c:v>
                </c:pt>
                <c:pt idx="2">
                  <c:v>10.16</c:v>
                </c:pt>
                <c:pt idx="3">
                  <c:v>12.529999999999998</c:v>
                </c:pt>
                <c:pt idx="4">
                  <c:v>15.2</c:v>
                </c:pt>
                <c:pt idx="5">
                  <c:v>17.71</c:v>
                </c:pt>
              </c:numCache>
            </c:numRef>
          </c:yVal>
          <c:smooth val="0"/>
          <c:extLst>
            <c:ext xmlns:c16="http://schemas.microsoft.com/office/drawing/2014/chart" uri="{C3380CC4-5D6E-409C-BE32-E72D297353CC}">
              <c16:uniqueId val="{00000002-D359-4ED7-A809-A6CD44A16476}"/>
            </c:ext>
          </c:extLst>
        </c:ser>
        <c:dLbls>
          <c:showLegendKey val="0"/>
          <c:showVal val="0"/>
          <c:showCatName val="0"/>
          <c:showSerName val="0"/>
          <c:showPercent val="0"/>
          <c:showBubbleSize val="0"/>
        </c:dLbls>
        <c:axId val="759429808"/>
        <c:axId val="759427512"/>
      </c:scatterChart>
      <c:valAx>
        <c:axId val="759429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9427512"/>
        <c:crosses val="autoZero"/>
        <c:crossBetween val="midCat"/>
      </c:valAx>
      <c:valAx>
        <c:axId val="759427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942980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03E058-BB37-46D8-B473-32382CC9B4AA}"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7CB99-9EAA-4256-B537-56E87A7EBA33}" type="slidenum">
              <a:rPr lang="en-US" smtClean="0"/>
              <a:t>‹#›</a:t>
            </a:fld>
            <a:endParaRPr lang="en-US"/>
          </a:p>
        </p:txBody>
      </p:sp>
    </p:spTree>
    <p:extLst>
      <p:ext uri="{BB962C8B-B14F-4D97-AF65-F5344CB8AC3E}">
        <p14:creationId xmlns:p14="http://schemas.microsoft.com/office/powerpoint/2010/main" val="290035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7CB99-9EAA-4256-B537-56E87A7EBA33}" type="slidenum">
              <a:rPr lang="en-US" smtClean="0"/>
              <a:t>22</a:t>
            </a:fld>
            <a:endParaRPr lang="en-US"/>
          </a:p>
        </p:txBody>
      </p:sp>
    </p:spTree>
    <p:extLst>
      <p:ext uri="{BB962C8B-B14F-4D97-AF65-F5344CB8AC3E}">
        <p14:creationId xmlns:p14="http://schemas.microsoft.com/office/powerpoint/2010/main" val="1642907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7CB99-9EAA-4256-B537-56E87A7EBA33}" type="slidenum">
              <a:rPr lang="en-US" smtClean="0"/>
              <a:t>23</a:t>
            </a:fld>
            <a:endParaRPr lang="en-US"/>
          </a:p>
        </p:txBody>
      </p:sp>
    </p:spTree>
    <p:extLst>
      <p:ext uri="{BB962C8B-B14F-4D97-AF65-F5344CB8AC3E}">
        <p14:creationId xmlns:p14="http://schemas.microsoft.com/office/powerpoint/2010/main" val="2969117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D99A28-86AA-4929-997A-CCA21E5EA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82395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D99A28-86AA-4929-997A-CCA21E5EA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59659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D99A28-86AA-4929-997A-CCA21E5EA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102378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D99A28-86AA-4929-997A-CCA21E5EA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2941370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D99A28-86AA-4929-997A-CCA21E5EA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170428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D99A28-86AA-4929-997A-CCA21E5EA2D9}"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84715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D99A28-86AA-4929-997A-CCA21E5EA2D9}" type="datetimeFigureOut">
              <a:rPr lang="en-US" smtClean="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286815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D99A28-86AA-4929-997A-CCA21E5EA2D9}" type="datetimeFigureOut">
              <a:rPr lang="en-US" smtClean="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1734611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99A28-86AA-4929-997A-CCA21E5EA2D9}" type="datetimeFigureOut">
              <a:rPr lang="en-US" smtClean="0"/>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2195668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D99A28-86AA-4929-997A-CCA21E5EA2D9}"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143600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D99A28-86AA-4929-997A-CCA21E5EA2D9}"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6B0B1-738C-4229-AAA5-69AAE0E70D7D}" type="slidenum">
              <a:rPr lang="en-US" smtClean="0"/>
              <a:t>‹#›</a:t>
            </a:fld>
            <a:endParaRPr lang="en-US"/>
          </a:p>
        </p:txBody>
      </p:sp>
    </p:spTree>
    <p:extLst>
      <p:ext uri="{BB962C8B-B14F-4D97-AF65-F5344CB8AC3E}">
        <p14:creationId xmlns:p14="http://schemas.microsoft.com/office/powerpoint/2010/main" val="488801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99A28-86AA-4929-997A-CCA21E5EA2D9}" type="datetimeFigureOut">
              <a:rPr lang="en-US" smtClean="0"/>
              <a:t>8/29/2024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6B0B1-738C-4229-AAA5-69AAE0E70D7D}" type="slidenum">
              <a:rPr lang="en-US" smtClean="0"/>
              <a:t>‹#›</a:t>
            </a:fld>
            <a:endParaRPr lang="en-US"/>
          </a:p>
        </p:txBody>
      </p:sp>
    </p:spTree>
    <p:extLst>
      <p:ext uri="{BB962C8B-B14F-4D97-AF65-F5344CB8AC3E}">
        <p14:creationId xmlns:p14="http://schemas.microsoft.com/office/powerpoint/2010/main" val="1940489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hyperlink" Target="http://www.tidc-utc.org/" TargetMode="External"/><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hyperlink" Target="http://www.tidc-utc.org/" TargetMode="Externa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mailto:Timothy.s.Mallette@dot.nh.gov" TargetMode="External"/><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hyperlink" Target="mailto:Charles.Hebson@maine.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94B475-60C0-140B-CA60-DD70551619FA}"/>
              </a:ext>
            </a:extLst>
          </p:cNvPr>
          <p:cNvPicPr>
            <a:picLocks noChangeAspect="1"/>
          </p:cNvPicPr>
          <p:nvPr/>
        </p:nvPicPr>
        <p:blipFill rotWithShape="1">
          <a:blip r:embed="rId2"/>
          <a:srcRect l="13887" t="11916" r="10916" b="11916"/>
          <a:stretch/>
        </p:blipFill>
        <p:spPr>
          <a:xfrm>
            <a:off x="9222829" y="4589575"/>
            <a:ext cx="2811832" cy="2135500"/>
          </a:xfrm>
          <a:prstGeom prst="rect">
            <a:avLst/>
          </a:prstGeom>
          <a:effectLst>
            <a:softEdge rad="12700"/>
          </a:effectLst>
        </p:spPr>
      </p:pic>
      <p:pic>
        <p:nvPicPr>
          <p:cNvPr id="4" name="Picture 3" descr="A picture containing person, male&#10;&#10;Description automatically generated">
            <a:extLst>
              <a:ext uri="{FF2B5EF4-FFF2-40B4-BE49-F238E27FC236}">
                <a16:creationId xmlns:a16="http://schemas.microsoft.com/office/drawing/2014/main" id="{C2BAAFB8-18E1-57D6-7FDB-5136074D15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243" y="4691610"/>
            <a:ext cx="2712972" cy="2035127"/>
          </a:xfrm>
          <a:prstGeom prst="rect">
            <a:avLst/>
          </a:prstGeom>
          <a:effectLst>
            <a:softEdge rad="12700"/>
          </a:effectLst>
        </p:spPr>
      </p:pic>
      <p:pic>
        <p:nvPicPr>
          <p:cNvPr id="3" name="Picture 2" descr="Shape"/>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5353625" cy="6858000"/>
          </a:xfrm>
          <a:prstGeom prst="rect">
            <a:avLst/>
          </a:prstGeom>
        </p:spPr>
      </p:pic>
      <p:sp>
        <p:nvSpPr>
          <p:cNvPr id="8" name="Title 1"/>
          <p:cNvSpPr txBox="1">
            <a:spLocks noGrp="1"/>
          </p:cNvSpPr>
          <p:nvPr>
            <p:ph type="title" idx="4294967295"/>
          </p:nvPr>
        </p:nvSpPr>
        <p:spPr>
          <a:xfrm>
            <a:off x="129191" y="1045302"/>
            <a:ext cx="4029777"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b="1" dirty="0">
                <a:latin typeface="+mn-lt"/>
              </a:rPr>
              <a:t>Culvert Diffuser System </a:t>
            </a:r>
            <a:endParaRPr kumimoji="0" lang="en-US" sz="4000" b="1" i="0" u="none" strike="noStrike" kern="1200" cap="none" spc="0" normalizeH="0" baseline="0" noProof="0" dirty="0">
              <a:ln>
                <a:noFill/>
              </a:ln>
              <a:solidFill>
                <a:schemeClr val="tx1"/>
              </a:solidFill>
              <a:effectLst/>
              <a:uLnTx/>
              <a:uFillTx/>
              <a:latin typeface="+mn-lt"/>
              <a:ea typeface="+mj-ea"/>
              <a:cs typeface="+mj-cs"/>
            </a:endParaRPr>
          </a:p>
        </p:txBody>
      </p:sp>
      <p:sp>
        <p:nvSpPr>
          <p:cNvPr id="9" name="Subtitle 2"/>
          <p:cNvSpPr txBox="1">
            <a:spLocks/>
          </p:cNvSpPr>
          <p:nvPr/>
        </p:nvSpPr>
        <p:spPr>
          <a:xfrm>
            <a:off x="129192" y="2554629"/>
            <a:ext cx="3291718"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yriad Pro Cond" panose="020B0506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mn-lt"/>
              </a:rPr>
              <a:t>Transportation Infrastructure in Coastal Fringe Floodplain </a:t>
            </a:r>
          </a:p>
          <a:p>
            <a:pPr algn="l"/>
            <a:r>
              <a:rPr lang="en-US" dirty="0">
                <a:latin typeface="+mn-lt"/>
              </a:rPr>
              <a:t>Exeter NH</a:t>
            </a:r>
          </a:p>
        </p:txBody>
      </p:sp>
      <p:sp>
        <p:nvSpPr>
          <p:cNvPr id="2" name="TextBox 1">
            <a:extLst>
              <a:ext uri="{FF2B5EF4-FFF2-40B4-BE49-F238E27FC236}">
                <a16:creationId xmlns:a16="http://schemas.microsoft.com/office/drawing/2014/main" id="{D56FE6F1-9422-0925-5411-FB702D33122F}"/>
              </a:ext>
            </a:extLst>
          </p:cNvPr>
          <p:cNvSpPr txBox="1"/>
          <p:nvPr/>
        </p:nvSpPr>
        <p:spPr>
          <a:xfrm>
            <a:off x="8422673" y="362802"/>
            <a:ext cx="3467101" cy="2677656"/>
          </a:xfrm>
          <a:prstGeom prst="rect">
            <a:avLst/>
          </a:prstGeom>
          <a:noFill/>
        </p:spPr>
        <p:txBody>
          <a:bodyPr wrap="square" rtlCol="0">
            <a:spAutoFit/>
          </a:bodyPr>
          <a:lstStyle/>
          <a:p>
            <a:r>
              <a:rPr lang="en-US" sz="2800" u="sng" dirty="0"/>
              <a:t>Collaborators  </a:t>
            </a:r>
          </a:p>
          <a:p>
            <a:r>
              <a:rPr lang="en-US" sz="2000" dirty="0"/>
              <a:t>Alex Mann, PG, Maine DOT</a:t>
            </a:r>
          </a:p>
          <a:p>
            <a:r>
              <a:rPr lang="en-US" sz="2000" dirty="0"/>
              <a:t>Roberto Lopez </a:t>
            </a:r>
            <a:r>
              <a:rPr lang="en-US" sz="2000" dirty="0" err="1"/>
              <a:t>Anido</a:t>
            </a:r>
            <a:r>
              <a:rPr lang="en-US" sz="2000" dirty="0"/>
              <a:t>, PhD</a:t>
            </a:r>
          </a:p>
          <a:p>
            <a:r>
              <a:rPr lang="en-US" sz="2000" dirty="0"/>
              <a:t>Sunil </a:t>
            </a:r>
            <a:r>
              <a:rPr lang="en-US" sz="2000" dirty="0" err="1"/>
              <a:t>Bhandri</a:t>
            </a:r>
            <a:r>
              <a:rPr lang="en-US" sz="2000" dirty="0"/>
              <a:t>, PhD</a:t>
            </a:r>
          </a:p>
          <a:p>
            <a:r>
              <a:rPr lang="en-US" sz="2000" dirty="0"/>
              <a:t>Don LeBlanc, PE, DLVEWS Inc.</a:t>
            </a:r>
          </a:p>
          <a:p>
            <a:r>
              <a:rPr lang="en-US" sz="2000" dirty="0"/>
              <a:t>Travis Stearns, CLH &amp; Son Inc.</a:t>
            </a:r>
          </a:p>
          <a:p>
            <a:r>
              <a:rPr lang="en-US" sz="2000" dirty="0"/>
              <a:t>Charlie Hebson, PE, PhD</a:t>
            </a:r>
          </a:p>
          <a:p>
            <a:r>
              <a:rPr lang="en-US" sz="2000" dirty="0"/>
              <a:t>Tim Mallette, PE, NHDOT</a:t>
            </a:r>
          </a:p>
        </p:txBody>
      </p:sp>
      <p:sp>
        <p:nvSpPr>
          <p:cNvPr id="6" name="TextBox 5">
            <a:extLst>
              <a:ext uri="{FF2B5EF4-FFF2-40B4-BE49-F238E27FC236}">
                <a16:creationId xmlns:a16="http://schemas.microsoft.com/office/drawing/2014/main" id="{6369E1A2-4131-6231-0EA2-9E65935BA91F}"/>
              </a:ext>
            </a:extLst>
          </p:cNvPr>
          <p:cNvSpPr txBox="1"/>
          <p:nvPr/>
        </p:nvSpPr>
        <p:spPr>
          <a:xfrm flipH="1">
            <a:off x="6973024" y="5010994"/>
            <a:ext cx="1917890" cy="646331"/>
          </a:xfrm>
          <a:prstGeom prst="rect">
            <a:avLst/>
          </a:prstGeom>
          <a:noFill/>
        </p:spPr>
        <p:txBody>
          <a:bodyPr wrap="square" rtlCol="0">
            <a:spAutoFit/>
          </a:bodyPr>
          <a:lstStyle/>
          <a:p>
            <a:r>
              <a:rPr lang="en-US" dirty="0">
                <a:hlinkClick r:id="rId5"/>
              </a:rPr>
              <a:t>www.tidc-utc.org</a:t>
            </a:r>
            <a:endParaRPr lang="en-US" dirty="0"/>
          </a:p>
          <a:p>
            <a:endParaRPr lang="en-US" dirty="0"/>
          </a:p>
        </p:txBody>
      </p:sp>
      <p:pic>
        <p:nvPicPr>
          <p:cNvPr id="11" name="Picture 10" descr="A close-up of a logo&#10;&#10;Description automatically generated">
            <a:extLst>
              <a:ext uri="{FF2B5EF4-FFF2-40B4-BE49-F238E27FC236}">
                <a16:creationId xmlns:a16="http://schemas.microsoft.com/office/drawing/2014/main" id="{E235D9C9-3AA2-33CC-F424-2A0AC2AE98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3400" y="3209758"/>
            <a:ext cx="1770850" cy="600576"/>
          </a:xfrm>
          <a:prstGeom prst="rect">
            <a:avLst/>
          </a:prstGeom>
        </p:spPr>
      </p:pic>
      <p:pic>
        <p:nvPicPr>
          <p:cNvPr id="13" name="Picture 12">
            <a:extLst>
              <a:ext uri="{FF2B5EF4-FFF2-40B4-BE49-F238E27FC236}">
                <a16:creationId xmlns:a16="http://schemas.microsoft.com/office/drawing/2014/main" id="{A8187BD5-5006-374C-F4D6-1DB95EC5C0D8}"/>
              </a:ext>
            </a:extLst>
          </p:cNvPr>
          <p:cNvPicPr>
            <a:picLocks noChangeAspect="1"/>
          </p:cNvPicPr>
          <p:nvPr/>
        </p:nvPicPr>
        <p:blipFill>
          <a:blip r:embed="rId7"/>
          <a:stretch>
            <a:fillRect/>
          </a:stretch>
        </p:blipFill>
        <p:spPr>
          <a:xfrm>
            <a:off x="6056528" y="3696375"/>
            <a:ext cx="3467100" cy="723900"/>
          </a:xfrm>
          <a:prstGeom prst="rect">
            <a:avLst/>
          </a:prstGeom>
        </p:spPr>
      </p:pic>
      <p:pic>
        <p:nvPicPr>
          <p:cNvPr id="15" name="Picture 14">
            <a:extLst>
              <a:ext uri="{FF2B5EF4-FFF2-40B4-BE49-F238E27FC236}">
                <a16:creationId xmlns:a16="http://schemas.microsoft.com/office/drawing/2014/main" id="{FFD6F216-ACAB-3FB6-04B1-6F4D086881D1}"/>
              </a:ext>
            </a:extLst>
          </p:cNvPr>
          <p:cNvPicPr>
            <a:picLocks noChangeAspect="1"/>
          </p:cNvPicPr>
          <p:nvPr/>
        </p:nvPicPr>
        <p:blipFill>
          <a:blip r:embed="rId8"/>
          <a:stretch>
            <a:fillRect/>
          </a:stretch>
        </p:blipFill>
        <p:spPr>
          <a:xfrm>
            <a:off x="5353625" y="443945"/>
            <a:ext cx="2712973" cy="2572646"/>
          </a:xfrm>
          <a:prstGeom prst="rect">
            <a:avLst/>
          </a:prstGeom>
        </p:spPr>
      </p:pic>
      <p:pic>
        <p:nvPicPr>
          <p:cNvPr id="7" name="Picture 6">
            <a:extLst>
              <a:ext uri="{FF2B5EF4-FFF2-40B4-BE49-F238E27FC236}">
                <a16:creationId xmlns:a16="http://schemas.microsoft.com/office/drawing/2014/main" id="{D9CC04C5-22E2-8ADD-C15A-A79E307AC7FF}"/>
              </a:ext>
            </a:extLst>
          </p:cNvPr>
          <p:cNvPicPr>
            <a:picLocks noChangeAspect="1"/>
          </p:cNvPicPr>
          <p:nvPr/>
        </p:nvPicPr>
        <p:blipFill>
          <a:blip r:embed="rId9"/>
          <a:stretch>
            <a:fillRect/>
          </a:stretch>
        </p:blipFill>
        <p:spPr>
          <a:xfrm>
            <a:off x="7126834" y="5857546"/>
            <a:ext cx="1610270" cy="456414"/>
          </a:xfrm>
          <a:prstGeom prst="rect">
            <a:avLst/>
          </a:prstGeom>
        </p:spPr>
      </p:pic>
      <p:sp>
        <p:nvSpPr>
          <p:cNvPr id="10" name="TextBox 9">
            <a:extLst>
              <a:ext uri="{FF2B5EF4-FFF2-40B4-BE49-F238E27FC236}">
                <a16:creationId xmlns:a16="http://schemas.microsoft.com/office/drawing/2014/main" id="{8E3E4242-DCF5-3C48-0AB8-64962E2E4657}"/>
              </a:ext>
            </a:extLst>
          </p:cNvPr>
          <p:cNvSpPr txBox="1"/>
          <p:nvPr/>
        </p:nvSpPr>
        <p:spPr>
          <a:xfrm>
            <a:off x="129192" y="274468"/>
            <a:ext cx="4029777" cy="584775"/>
          </a:xfrm>
          <a:prstGeom prst="rect">
            <a:avLst/>
          </a:prstGeom>
          <a:noFill/>
        </p:spPr>
        <p:txBody>
          <a:bodyPr wrap="square" rtlCol="0">
            <a:spAutoFit/>
          </a:bodyPr>
          <a:lstStyle/>
          <a:p>
            <a:r>
              <a:rPr lang="en-US" sz="3200" u="sng" dirty="0"/>
              <a:t>2024 NHEC, Biloxi MS </a:t>
            </a:r>
          </a:p>
        </p:txBody>
      </p:sp>
      <p:pic>
        <p:nvPicPr>
          <p:cNvPr id="14" name="Picture 13" descr="A person smiling for the camera&#10;&#10;Description automatically generated">
            <a:extLst>
              <a:ext uri="{FF2B5EF4-FFF2-40B4-BE49-F238E27FC236}">
                <a16:creationId xmlns:a16="http://schemas.microsoft.com/office/drawing/2014/main" id="{5F8E1796-65FD-37A2-B95C-5CF4BD6E14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220067" y="3030879"/>
            <a:ext cx="1655761" cy="1241821"/>
          </a:xfrm>
          <a:prstGeom prst="rect">
            <a:avLst/>
          </a:prstGeom>
        </p:spPr>
      </p:pic>
    </p:spTree>
    <p:extLst>
      <p:ext uri="{BB962C8B-B14F-4D97-AF65-F5344CB8AC3E}">
        <p14:creationId xmlns:p14="http://schemas.microsoft.com/office/powerpoint/2010/main" val="187205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61781" y="0"/>
            <a:ext cx="94837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schemeClr val="tx2"/>
                </a:solidFill>
                <a:latin typeface="+mn-lt"/>
              </a:rPr>
              <a:t>Amtrak Downeaster Railroad Crossing </a:t>
            </a:r>
            <a:endParaRPr kumimoji="0" lang="en-US" sz="4000" b="0" i="0" u="none" strike="noStrike" kern="1200" cap="none" spc="0" normalizeH="0" baseline="0" noProof="0" dirty="0">
              <a:ln>
                <a:noFill/>
              </a:ln>
              <a:solidFill>
                <a:schemeClr val="tx2"/>
              </a:solidFill>
              <a:effectLst/>
              <a:uLnTx/>
              <a:uFillTx/>
              <a:latin typeface="+mn-lt"/>
              <a:ea typeface="+mj-ea"/>
              <a:cs typeface="+mj-cs"/>
            </a:endParaRP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10</a:t>
            </a:fld>
            <a:endParaRPr lang="en-US" dirty="0">
              <a:latin typeface="+mj-lt"/>
            </a:endParaRPr>
          </a:p>
        </p:txBody>
      </p:sp>
      <p:pic>
        <p:nvPicPr>
          <p:cNvPr id="7" name="Picture 6">
            <a:extLst>
              <a:ext uri="{FF2B5EF4-FFF2-40B4-BE49-F238E27FC236}">
                <a16:creationId xmlns:a16="http://schemas.microsoft.com/office/drawing/2014/main" id="{6DF8B008-CF8F-9B5F-4E1D-4FB633753C30}"/>
              </a:ext>
            </a:extLst>
          </p:cNvPr>
          <p:cNvPicPr>
            <a:picLocks noChangeAspect="1"/>
          </p:cNvPicPr>
          <p:nvPr/>
        </p:nvPicPr>
        <p:blipFill>
          <a:blip r:embed="rId3"/>
          <a:stretch>
            <a:fillRect/>
          </a:stretch>
        </p:blipFill>
        <p:spPr>
          <a:xfrm>
            <a:off x="1366115" y="1516999"/>
            <a:ext cx="6267450" cy="2228850"/>
          </a:xfrm>
          <a:prstGeom prst="rect">
            <a:avLst/>
          </a:prstGeom>
        </p:spPr>
      </p:pic>
      <p:pic>
        <p:nvPicPr>
          <p:cNvPr id="9" name="Picture 8">
            <a:extLst>
              <a:ext uri="{FF2B5EF4-FFF2-40B4-BE49-F238E27FC236}">
                <a16:creationId xmlns:a16="http://schemas.microsoft.com/office/drawing/2014/main" id="{7547BF90-3885-9D04-CF89-34B9E8194623}"/>
              </a:ext>
            </a:extLst>
          </p:cNvPr>
          <p:cNvPicPr>
            <a:picLocks noChangeAspect="1"/>
          </p:cNvPicPr>
          <p:nvPr/>
        </p:nvPicPr>
        <p:blipFill>
          <a:blip r:embed="rId4"/>
          <a:stretch>
            <a:fillRect/>
          </a:stretch>
        </p:blipFill>
        <p:spPr>
          <a:xfrm>
            <a:off x="8483853" y="1516999"/>
            <a:ext cx="3139852" cy="2204577"/>
          </a:xfrm>
          <a:prstGeom prst="rect">
            <a:avLst/>
          </a:prstGeom>
        </p:spPr>
      </p:pic>
      <p:pic>
        <p:nvPicPr>
          <p:cNvPr id="10" name="Picture 9" descr="A stream in the woods&#10;&#10;Description automatically generated">
            <a:extLst>
              <a:ext uri="{FF2B5EF4-FFF2-40B4-BE49-F238E27FC236}">
                <a16:creationId xmlns:a16="http://schemas.microsoft.com/office/drawing/2014/main" id="{981723AC-C979-A050-125F-7CD7D97633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3647" y="3937668"/>
            <a:ext cx="4552058" cy="2560533"/>
          </a:xfrm>
          <a:prstGeom prst="rect">
            <a:avLst/>
          </a:prstGeom>
        </p:spPr>
      </p:pic>
      <p:pic>
        <p:nvPicPr>
          <p:cNvPr id="12" name="Picture 11" descr="A stream in the woods&#10;&#10;Description automatically generated">
            <a:extLst>
              <a:ext uri="{FF2B5EF4-FFF2-40B4-BE49-F238E27FC236}">
                <a16:creationId xmlns:a16="http://schemas.microsoft.com/office/drawing/2014/main" id="{37545BD0-52F9-7E19-7939-468587D321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2186" y="3937285"/>
            <a:ext cx="4536735" cy="2551914"/>
          </a:xfrm>
          <a:prstGeom prst="rect">
            <a:avLst/>
          </a:prstGeom>
        </p:spPr>
      </p:pic>
    </p:spTree>
    <p:extLst>
      <p:ext uri="{BB962C8B-B14F-4D97-AF65-F5344CB8AC3E}">
        <p14:creationId xmlns:p14="http://schemas.microsoft.com/office/powerpoint/2010/main" val="2803778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61781" y="0"/>
            <a:ext cx="94837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schemeClr val="tx2"/>
                </a:solidFill>
                <a:latin typeface="+mn-lt"/>
              </a:rPr>
              <a:t>Amtrak Downstream Railroad Crossing </a:t>
            </a:r>
            <a:endParaRPr kumimoji="0" lang="en-US" sz="4000" b="0" i="0" u="none" strike="noStrike" kern="1200" cap="none" spc="0" normalizeH="0" baseline="0" noProof="0" dirty="0">
              <a:ln>
                <a:noFill/>
              </a:ln>
              <a:solidFill>
                <a:schemeClr val="tx2"/>
              </a:solidFill>
              <a:effectLst/>
              <a:uLnTx/>
              <a:uFillTx/>
              <a:latin typeface="+mn-lt"/>
              <a:ea typeface="+mj-ea"/>
              <a:cs typeface="+mj-cs"/>
            </a:endParaRP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11</a:t>
            </a:fld>
            <a:endParaRPr lang="en-US" dirty="0">
              <a:latin typeface="+mj-lt"/>
            </a:endParaRPr>
          </a:p>
        </p:txBody>
      </p:sp>
      <p:sp>
        <p:nvSpPr>
          <p:cNvPr id="4" name="TextBox 3">
            <a:extLst>
              <a:ext uri="{FF2B5EF4-FFF2-40B4-BE49-F238E27FC236}">
                <a16:creationId xmlns:a16="http://schemas.microsoft.com/office/drawing/2014/main" id="{87FD84EB-43AD-762C-80F7-BC054F20C610}"/>
              </a:ext>
            </a:extLst>
          </p:cNvPr>
          <p:cNvSpPr txBox="1"/>
          <p:nvPr/>
        </p:nvSpPr>
        <p:spPr>
          <a:xfrm>
            <a:off x="1332914" y="1560345"/>
            <a:ext cx="6113078" cy="2308324"/>
          </a:xfrm>
          <a:prstGeom prst="rect">
            <a:avLst/>
          </a:prstGeom>
          <a:noFill/>
        </p:spPr>
        <p:txBody>
          <a:bodyPr wrap="square">
            <a:spAutoFit/>
          </a:bodyPr>
          <a:lstStyle/>
          <a:p>
            <a:r>
              <a:rPr lang="en-US" dirty="0"/>
              <a:t>Rocky hill brook is tidal marsh where it crosses under the railroad through a 4- foot-wide and 5.5-foot-tall stone bridge. The crossing condition is poor showing channel constriction and severe erosion, with high tides overfilling the structure on a daily basis. The upstream marsh is more than 0.5 feet lower than the downstream marsh plain, indicating restriction has led to subsidence. The overall combined score is 4, high priority for replacement.</a:t>
            </a:r>
          </a:p>
        </p:txBody>
      </p:sp>
      <p:pic>
        <p:nvPicPr>
          <p:cNvPr id="6" name="Picture 5">
            <a:extLst>
              <a:ext uri="{FF2B5EF4-FFF2-40B4-BE49-F238E27FC236}">
                <a16:creationId xmlns:a16="http://schemas.microsoft.com/office/drawing/2014/main" id="{1DEFCB8D-789F-8456-AC46-A4CD1B994C8A}"/>
              </a:ext>
            </a:extLst>
          </p:cNvPr>
          <p:cNvPicPr>
            <a:picLocks noChangeAspect="1"/>
          </p:cNvPicPr>
          <p:nvPr/>
        </p:nvPicPr>
        <p:blipFill>
          <a:blip r:embed="rId3"/>
          <a:stretch>
            <a:fillRect/>
          </a:stretch>
        </p:blipFill>
        <p:spPr>
          <a:xfrm>
            <a:off x="7912359" y="2567326"/>
            <a:ext cx="3894072" cy="3737445"/>
          </a:xfrm>
          <a:prstGeom prst="rect">
            <a:avLst/>
          </a:prstGeom>
        </p:spPr>
      </p:pic>
    </p:spTree>
    <p:extLst>
      <p:ext uri="{BB962C8B-B14F-4D97-AF65-F5344CB8AC3E}">
        <p14:creationId xmlns:p14="http://schemas.microsoft.com/office/powerpoint/2010/main" val="3052245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382996" y="4518030"/>
            <a:ext cx="4149911" cy="7048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dirty="0">
                <a:solidFill>
                  <a:schemeClr val="tx2"/>
                </a:solidFill>
                <a:latin typeface="+mn-lt"/>
              </a:rPr>
              <a:t>Inlet header prior to construction </a:t>
            </a:r>
            <a:endParaRPr kumimoji="0" lang="en-US" sz="2400" b="0" i="0" u="none" strike="noStrike" kern="1200" cap="none" spc="0" normalizeH="0" baseline="0" noProof="0" dirty="0">
              <a:ln>
                <a:noFill/>
              </a:ln>
              <a:solidFill>
                <a:schemeClr val="tx2"/>
              </a:solidFill>
              <a:effectLst/>
              <a:uLnTx/>
              <a:uFillTx/>
              <a:latin typeface="+mn-lt"/>
              <a:ea typeface="+mj-ea"/>
              <a:cs typeface="+mj-cs"/>
            </a:endParaRP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12</a:t>
            </a:fld>
            <a:endParaRPr lang="en-US" dirty="0">
              <a:latin typeface="+mj-lt"/>
            </a:endParaRPr>
          </a:p>
        </p:txBody>
      </p:sp>
      <p:pic>
        <p:nvPicPr>
          <p:cNvPr id="5" name="Picture 4" descr="A stream flowing through a forest&#10;&#10;Description automatically generated">
            <a:extLst>
              <a:ext uri="{FF2B5EF4-FFF2-40B4-BE49-F238E27FC236}">
                <a16:creationId xmlns:a16="http://schemas.microsoft.com/office/drawing/2014/main" id="{B8FCC4EB-1421-C21F-6990-A8B6866C4B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838" y="2198259"/>
            <a:ext cx="3114496" cy="2335872"/>
          </a:xfrm>
          <a:prstGeom prst="rect">
            <a:avLst/>
          </a:prstGeom>
        </p:spPr>
      </p:pic>
      <p:pic>
        <p:nvPicPr>
          <p:cNvPr id="2" name="Picture 1">
            <a:extLst>
              <a:ext uri="{FF2B5EF4-FFF2-40B4-BE49-F238E27FC236}">
                <a16:creationId xmlns:a16="http://schemas.microsoft.com/office/drawing/2014/main" id="{C85C6DF6-6838-4F12-A4D7-912A375FD7A7}"/>
              </a:ext>
            </a:extLst>
          </p:cNvPr>
          <p:cNvPicPr>
            <a:picLocks noChangeAspect="1"/>
          </p:cNvPicPr>
          <p:nvPr/>
        </p:nvPicPr>
        <p:blipFill>
          <a:blip r:embed="rId4"/>
          <a:stretch>
            <a:fillRect/>
          </a:stretch>
        </p:blipFill>
        <p:spPr>
          <a:xfrm>
            <a:off x="4760377" y="2198259"/>
            <a:ext cx="7210251" cy="3779636"/>
          </a:xfrm>
          <a:prstGeom prst="rect">
            <a:avLst/>
          </a:prstGeom>
        </p:spPr>
      </p:pic>
      <p:sp>
        <p:nvSpPr>
          <p:cNvPr id="4" name="Title Placeholder 1">
            <a:extLst>
              <a:ext uri="{FF2B5EF4-FFF2-40B4-BE49-F238E27FC236}">
                <a16:creationId xmlns:a16="http://schemas.microsoft.com/office/drawing/2014/main" id="{EE546142-292E-43D8-5E2D-D8A5C81BBC2E}"/>
              </a:ext>
            </a:extLst>
          </p:cNvPr>
          <p:cNvSpPr txBox="1">
            <a:spLocks/>
          </p:cNvSpPr>
          <p:nvPr/>
        </p:nvSpPr>
        <p:spPr>
          <a:xfrm>
            <a:off x="2391896" y="107725"/>
            <a:ext cx="94837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4000" dirty="0">
                <a:solidFill>
                  <a:schemeClr val="tx2"/>
                </a:solidFill>
                <a:latin typeface="+mn-lt"/>
              </a:rPr>
              <a:t>Exeter NH Site at Rocky Hill Brook / NH 85</a:t>
            </a:r>
          </a:p>
        </p:txBody>
      </p:sp>
    </p:spTree>
    <p:extLst>
      <p:ext uri="{BB962C8B-B14F-4D97-AF65-F5344CB8AC3E}">
        <p14:creationId xmlns:p14="http://schemas.microsoft.com/office/powerpoint/2010/main" val="3443491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59851" y="0"/>
            <a:ext cx="423614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n-lt"/>
                <a:ea typeface="+mj-ea"/>
                <a:cs typeface="+mj-cs"/>
              </a:rPr>
              <a:t>Surface Hydrology</a:t>
            </a:r>
          </a:p>
        </p:txBody>
      </p:sp>
      <p:sp>
        <p:nvSpPr>
          <p:cNvPr id="2" name="TextBox 1"/>
          <p:cNvSpPr txBox="1"/>
          <p:nvPr/>
        </p:nvSpPr>
        <p:spPr>
          <a:xfrm>
            <a:off x="1218692" y="1372832"/>
            <a:ext cx="6650560" cy="2068259"/>
          </a:xfrm>
          <a:prstGeom prst="rect">
            <a:avLst/>
          </a:prstGeom>
          <a:noFill/>
        </p:spPr>
        <p:txBody>
          <a:bodyPr wrap="square" rtlCol="0">
            <a:spAutoFit/>
          </a:bodyPr>
          <a:lstStyle/>
          <a:p>
            <a:pPr marL="342900" marR="0" lvl="0" indent="-342900">
              <a:lnSpc>
                <a:spcPct val="115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Small watershed (263 acres) conservation / recreation land</a:t>
            </a: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Current and Future tidal influence</a:t>
            </a:r>
          </a:p>
          <a:p>
            <a:pPr marL="800100" lvl="1" indent="-342900">
              <a:lnSpc>
                <a:spcPct val="115000"/>
              </a:lnSpc>
              <a:buFont typeface="Calibri" panose="020F0502020204030204" pitchFamily="34" charset="0"/>
              <a:buChar char="∞"/>
            </a:pPr>
            <a:r>
              <a:rPr lang="en-US" sz="2000" dirty="0">
                <a:latin typeface="Calibri" panose="020F0502020204030204" pitchFamily="34" charset="0"/>
                <a:ea typeface="Calibri" panose="020F0502020204030204" pitchFamily="34" charset="0"/>
              </a:rPr>
              <a:t>Downstream railroad culvert and embankment</a:t>
            </a: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Marine Silts and Clays</a:t>
            </a:r>
          </a:p>
          <a:p>
            <a:endParaRPr lang="en-US" dirty="0"/>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13</a:t>
            </a:fld>
            <a:endParaRPr lang="en-US" dirty="0">
              <a:latin typeface="+mj-lt"/>
            </a:endParaRPr>
          </a:p>
        </p:txBody>
      </p:sp>
      <p:pic>
        <p:nvPicPr>
          <p:cNvPr id="5" name="Picture 4">
            <a:extLst>
              <a:ext uri="{FF2B5EF4-FFF2-40B4-BE49-F238E27FC236}">
                <a16:creationId xmlns:a16="http://schemas.microsoft.com/office/drawing/2014/main" id="{62674018-EE95-7B1E-BC87-11AF4FBF63B3}"/>
              </a:ext>
            </a:extLst>
          </p:cNvPr>
          <p:cNvPicPr>
            <a:picLocks noChangeAspect="1"/>
          </p:cNvPicPr>
          <p:nvPr/>
        </p:nvPicPr>
        <p:blipFill>
          <a:blip r:embed="rId3"/>
          <a:stretch>
            <a:fillRect/>
          </a:stretch>
        </p:blipFill>
        <p:spPr>
          <a:xfrm>
            <a:off x="8637746" y="2189685"/>
            <a:ext cx="3231814" cy="4355714"/>
          </a:xfrm>
          <a:prstGeom prst="rect">
            <a:avLst/>
          </a:prstGeom>
        </p:spPr>
      </p:pic>
      <p:pic>
        <p:nvPicPr>
          <p:cNvPr id="7" name="Picture 6">
            <a:extLst>
              <a:ext uri="{FF2B5EF4-FFF2-40B4-BE49-F238E27FC236}">
                <a16:creationId xmlns:a16="http://schemas.microsoft.com/office/drawing/2014/main" id="{22B7478D-D86E-B97B-809A-32A805CAF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431" y="3507350"/>
            <a:ext cx="4005647" cy="3038049"/>
          </a:xfrm>
          <a:prstGeom prst="rect">
            <a:avLst/>
          </a:prstGeom>
        </p:spPr>
      </p:pic>
      <p:pic>
        <p:nvPicPr>
          <p:cNvPr id="6" name="Picture 5">
            <a:extLst>
              <a:ext uri="{FF2B5EF4-FFF2-40B4-BE49-F238E27FC236}">
                <a16:creationId xmlns:a16="http://schemas.microsoft.com/office/drawing/2014/main" id="{7219B8E4-B81C-0A38-C98E-E11EC5398A5D}"/>
              </a:ext>
            </a:extLst>
          </p:cNvPr>
          <p:cNvPicPr>
            <a:picLocks noChangeAspect="1"/>
          </p:cNvPicPr>
          <p:nvPr/>
        </p:nvPicPr>
        <p:blipFill>
          <a:blip r:embed="rId5"/>
          <a:stretch>
            <a:fillRect/>
          </a:stretch>
        </p:blipFill>
        <p:spPr>
          <a:xfrm>
            <a:off x="671502" y="3326133"/>
            <a:ext cx="3107428" cy="1600846"/>
          </a:xfrm>
          <a:prstGeom prst="rect">
            <a:avLst/>
          </a:prstGeom>
        </p:spPr>
      </p:pic>
      <p:pic>
        <p:nvPicPr>
          <p:cNvPr id="9" name="Picture 8">
            <a:extLst>
              <a:ext uri="{FF2B5EF4-FFF2-40B4-BE49-F238E27FC236}">
                <a16:creationId xmlns:a16="http://schemas.microsoft.com/office/drawing/2014/main" id="{305A3014-5198-D1AC-7519-45A6A8AD7F3A}"/>
              </a:ext>
            </a:extLst>
          </p:cNvPr>
          <p:cNvPicPr>
            <a:picLocks noChangeAspect="1"/>
          </p:cNvPicPr>
          <p:nvPr/>
        </p:nvPicPr>
        <p:blipFill>
          <a:blip r:embed="rId6"/>
          <a:stretch>
            <a:fillRect/>
          </a:stretch>
        </p:blipFill>
        <p:spPr>
          <a:xfrm>
            <a:off x="1701079" y="5026375"/>
            <a:ext cx="2077851" cy="1070441"/>
          </a:xfrm>
          <a:prstGeom prst="rect">
            <a:avLst/>
          </a:prstGeom>
        </p:spPr>
      </p:pic>
      <p:sp>
        <p:nvSpPr>
          <p:cNvPr id="14" name="TextBox 13">
            <a:extLst>
              <a:ext uri="{FF2B5EF4-FFF2-40B4-BE49-F238E27FC236}">
                <a16:creationId xmlns:a16="http://schemas.microsoft.com/office/drawing/2014/main" id="{27B43784-3CF2-AFE7-5523-C5A21C767BC5}"/>
              </a:ext>
            </a:extLst>
          </p:cNvPr>
          <p:cNvSpPr txBox="1"/>
          <p:nvPr/>
        </p:nvSpPr>
        <p:spPr>
          <a:xfrm>
            <a:off x="5947775" y="25941"/>
            <a:ext cx="6053959" cy="1477328"/>
          </a:xfrm>
          <a:prstGeom prst="rect">
            <a:avLst/>
          </a:prstGeom>
          <a:noFill/>
        </p:spPr>
        <p:txBody>
          <a:bodyPr wrap="square" rtlCol="0">
            <a:spAutoFit/>
          </a:bodyPr>
          <a:lstStyle/>
          <a:p>
            <a:r>
              <a:rPr lang="en-US" dirty="0"/>
              <a:t>“To be able to examine a topo map, perhaps walk over the ground, and then predict the flood regimen of an </a:t>
            </a:r>
            <a:r>
              <a:rPr lang="en-US" dirty="0" err="1"/>
              <a:t>ungaged</a:t>
            </a:r>
            <a:r>
              <a:rPr lang="en-US" dirty="0"/>
              <a:t> drainage area – that is at once the grand dream and the despair of hydrologists.”	Don Johnstone &amp; William P. Cross</a:t>
            </a:r>
          </a:p>
          <a:p>
            <a:r>
              <a:rPr lang="en-US" dirty="0"/>
              <a:t>	         Co-author, Elements of Applied Hydrology, 1949</a:t>
            </a:r>
          </a:p>
        </p:txBody>
      </p:sp>
    </p:spTree>
    <p:extLst>
      <p:ext uri="{BB962C8B-B14F-4D97-AF65-F5344CB8AC3E}">
        <p14:creationId xmlns:p14="http://schemas.microsoft.com/office/powerpoint/2010/main" val="2999619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backgroun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87866" y="0"/>
            <a:ext cx="849041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Watershed with HSG Soils Overlayed</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MS</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14</a:t>
            </a:fld>
            <a:endParaRPr lang="en-US" dirty="0">
              <a:latin typeface="+mj-lt"/>
            </a:endParaRPr>
          </a:p>
        </p:txBody>
      </p:sp>
      <p:sp>
        <p:nvSpPr>
          <p:cNvPr id="6" name="TextBox 5">
            <a:extLst>
              <a:ext uri="{FF2B5EF4-FFF2-40B4-BE49-F238E27FC236}">
                <a16:creationId xmlns:a16="http://schemas.microsoft.com/office/drawing/2014/main" id="{940861BE-BE3D-75E2-A971-D550B3EFFF3B}"/>
              </a:ext>
            </a:extLst>
          </p:cNvPr>
          <p:cNvSpPr txBox="1"/>
          <p:nvPr/>
        </p:nvSpPr>
        <p:spPr>
          <a:xfrm>
            <a:off x="8063100" y="1631414"/>
            <a:ext cx="2978308" cy="5242461"/>
          </a:xfrm>
          <a:prstGeom prst="rect">
            <a:avLst/>
          </a:prstGeom>
          <a:noFill/>
        </p:spPr>
        <p:txBody>
          <a:bodyPr wrap="square" rtlCol="0">
            <a:spAutoFit/>
          </a:bodyPr>
          <a:lstStyle/>
          <a:p>
            <a:r>
              <a:rPr lang="en-US" sz="2800" dirty="0"/>
              <a:t>Undeveloped</a:t>
            </a:r>
          </a:p>
          <a:p>
            <a:r>
              <a:rPr lang="en-US" sz="2800" dirty="0"/>
              <a:t>Forested</a:t>
            </a:r>
          </a:p>
          <a:p>
            <a:r>
              <a:rPr lang="en-US" sz="2800" dirty="0"/>
              <a:t>A</a:t>
            </a:r>
            <a:r>
              <a:rPr lang="en-US" sz="2800" baseline="-25000" dirty="0"/>
              <a:t>ws</a:t>
            </a:r>
            <a:r>
              <a:rPr lang="en-US" sz="2800" dirty="0"/>
              <a:t> = 0.41 mi</a:t>
            </a:r>
            <a:r>
              <a:rPr lang="en-US" sz="2800" baseline="30000" dirty="0"/>
              <a:t>2</a:t>
            </a:r>
            <a:endParaRPr lang="en-US" sz="2800" dirty="0"/>
          </a:p>
          <a:p>
            <a:endParaRPr lang="en-US" sz="2800" baseline="30000" dirty="0"/>
          </a:p>
          <a:p>
            <a:r>
              <a:rPr lang="en-US" sz="2800" dirty="0"/>
              <a:t>Q25	=  98 ft</a:t>
            </a:r>
            <a:r>
              <a:rPr lang="en-US" sz="2800" baseline="30000" dirty="0"/>
              <a:t>3</a:t>
            </a:r>
            <a:r>
              <a:rPr lang="en-US" sz="2800" dirty="0"/>
              <a:t>/s</a:t>
            </a:r>
          </a:p>
          <a:p>
            <a:r>
              <a:rPr lang="en-US" sz="2800" dirty="0"/>
              <a:t>Q50	= 123 ft</a:t>
            </a:r>
            <a:r>
              <a:rPr lang="en-US" sz="2800" baseline="30000" dirty="0"/>
              <a:t>3</a:t>
            </a:r>
            <a:r>
              <a:rPr lang="en-US" sz="2800" dirty="0"/>
              <a:t>/s</a:t>
            </a:r>
          </a:p>
          <a:p>
            <a:r>
              <a:rPr lang="en-US" sz="2800" dirty="0"/>
              <a:t>Q100	= 153 ft</a:t>
            </a:r>
            <a:r>
              <a:rPr lang="en-US" sz="2800" baseline="30000" dirty="0"/>
              <a:t>3</a:t>
            </a:r>
            <a:r>
              <a:rPr lang="en-US" sz="2800" dirty="0"/>
              <a:t>/s</a:t>
            </a:r>
          </a:p>
          <a:p>
            <a:endParaRPr lang="en-US" sz="2800" dirty="0"/>
          </a:p>
          <a:p>
            <a:r>
              <a:rPr lang="en-US" sz="2400" i="1" dirty="0"/>
              <a:t>Design flows by </a:t>
            </a:r>
            <a:r>
              <a:rPr lang="en-US" sz="2400" i="1" dirty="0" err="1"/>
              <a:t>StreamStats</a:t>
            </a:r>
            <a:r>
              <a:rPr lang="en-US" sz="2400" i="1" dirty="0"/>
              <a:t> / USGS Regression</a:t>
            </a:r>
          </a:p>
          <a:p>
            <a:endParaRPr lang="en-US" dirty="0"/>
          </a:p>
          <a:p>
            <a:endParaRPr lang="en-US" dirty="0"/>
          </a:p>
        </p:txBody>
      </p:sp>
      <p:pic>
        <p:nvPicPr>
          <p:cNvPr id="8" name="Picture 7">
            <a:extLst>
              <a:ext uri="{FF2B5EF4-FFF2-40B4-BE49-F238E27FC236}">
                <a16:creationId xmlns:a16="http://schemas.microsoft.com/office/drawing/2014/main" id="{403BFE98-F552-AB2B-E770-F6BF0F305F92}"/>
              </a:ext>
            </a:extLst>
          </p:cNvPr>
          <p:cNvPicPr>
            <a:picLocks noChangeAspect="1"/>
          </p:cNvPicPr>
          <p:nvPr/>
        </p:nvPicPr>
        <p:blipFill>
          <a:blip r:embed="rId3"/>
          <a:stretch>
            <a:fillRect/>
          </a:stretch>
        </p:blipFill>
        <p:spPr>
          <a:xfrm>
            <a:off x="2283549" y="1398507"/>
            <a:ext cx="4211807" cy="5033623"/>
          </a:xfrm>
          <a:prstGeom prst="rect">
            <a:avLst/>
          </a:prstGeom>
        </p:spPr>
      </p:pic>
    </p:spTree>
    <p:extLst>
      <p:ext uri="{BB962C8B-B14F-4D97-AF65-F5344CB8AC3E}">
        <p14:creationId xmlns:p14="http://schemas.microsoft.com/office/powerpoint/2010/main" val="937462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773179" y="116030"/>
            <a:ext cx="94837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2"/>
                </a:solidFill>
                <a:effectLst/>
                <a:uLnTx/>
                <a:uFillTx/>
                <a:latin typeface="+mn-lt"/>
                <a:ea typeface="+mj-ea"/>
                <a:cs typeface="+mj-cs"/>
              </a:rPr>
              <a:t>Wetland Permits in New Hampshire </a:t>
            </a:r>
          </a:p>
        </p:txBody>
      </p:sp>
      <p:sp>
        <p:nvSpPr>
          <p:cNvPr id="2" name="TextBox 1"/>
          <p:cNvSpPr txBox="1"/>
          <p:nvPr/>
        </p:nvSpPr>
        <p:spPr>
          <a:xfrm>
            <a:off x="2011422" y="1749020"/>
            <a:ext cx="7234842" cy="4262705"/>
          </a:xfrm>
          <a:prstGeom prst="rect">
            <a:avLst/>
          </a:prstGeom>
          <a:noFill/>
        </p:spPr>
        <p:txBody>
          <a:bodyPr wrap="square" rtlCol="0">
            <a:spAutoFit/>
          </a:bodyPr>
          <a:lstStyle/>
          <a:p>
            <a:pPr algn="ctr">
              <a:lnSpc>
                <a:spcPct val="115000"/>
              </a:lnSpc>
            </a:pPr>
            <a:r>
              <a:rPr lang="en-US" sz="2000" u="sng" dirty="0">
                <a:effectLst/>
                <a:latin typeface="Calibri" panose="020F0502020204030204" pitchFamily="34" charset="0"/>
                <a:ea typeface="Calibri" panose="020F0502020204030204" pitchFamily="34" charset="0"/>
              </a:rPr>
              <a:t>Collaboration Process with Natural Resource Agencies in NH</a:t>
            </a:r>
          </a:p>
          <a:p>
            <a:pPr marR="0" lvl="0" algn="ctr">
              <a:lnSpc>
                <a:spcPct val="115000"/>
              </a:lnSpc>
              <a:spcBef>
                <a:spcPts val="0"/>
              </a:spcBef>
              <a:spcAft>
                <a:spcPts val="0"/>
              </a:spcAft>
            </a:pPr>
            <a:endParaRPr lang="en-US" sz="2000" dirty="0">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Tier 1 - 4 Crossing based on watershed area and location</a:t>
            </a:r>
          </a:p>
          <a:p>
            <a:pPr marR="0" lvl="0">
              <a:lnSpc>
                <a:spcPct val="115000"/>
              </a:lnSpc>
              <a:spcBef>
                <a:spcPts val="0"/>
              </a:spcBef>
              <a:spcAft>
                <a:spcPts val="0"/>
              </a:spcAft>
            </a:pPr>
            <a:endParaRPr lang="en-US" sz="2000" dirty="0">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Tier 3 is riverine greater than one square mile or Protected Resource Area (PRA) </a:t>
            </a:r>
          </a:p>
          <a:p>
            <a:pPr marR="0" lvl="0">
              <a:lnSpc>
                <a:spcPct val="115000"/>
              </a:lnSpc>
              <a:spcBef>
                <a:spcPts val="0"/>
              </a:spcBef>
              <a:spcAft>
                <a:spcPts val="0"/>
              </a:spcAft>
            </a:pPr>
            <a:endParaRPr lang="en-US" sz="2000" dirty="0">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Tier 4 is coastal which requires vulnerability assessments </a:t>
            </a:r>
          </a:p>
          <a:p>
            <a:pPr marR="0" lvl="0">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“Alternative Design” requirements</a:t>
            </a:r>
          </a:p>
          <a:p>
            <a:pPr marL="342900" marR="0" lvl="0" indent="-342900">
              <a:lnSpc>
                <a:spcPct val="115000"/>
              </a:lnSpc>
              <a:spcBef>
                <a:spcPts val="0"/>
              </a:spcBef>
              <a:spcAft>
                <a:spcPts val="0"/>
              </a:spcAft>
              <a:buFont typeface="Symbol" panose="05050102010706020507" pitchFamily="18" charset="2"/>
              <a:buChar char=""/>
            </a:pPr>
            <a:endParaRPr lang="en-US" sz="2000" dirty="0">
              <a:latin typeface="Calibri" panose="020F0502020204030204" pitchFamily="34" charset="0"/>
              <a:ea typeface="Calibri" panose="020F0502020204030204" pitchFamily="34" charset="0"/>
            </a:endParaRPr>
          </a:p>
          <a:p>
            <a:endParaRPr lang="en-US" dirty="0"/>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15</a:t>
            </a:fld>
            <a:endParaRPr lang="en-US" dirty="0">
              <a:latin typeface="+mj-lt"/>
            </a:endParaRPr>
          </a:p>
        </p:txBody>
      </p:sp>
    </p:spTree>
    <p:extLst>
      <p:ext uri="{BB962C8B-B14F-4D97-AF65-F5344CB8AC3E}">
        <p14:creationId xmlns:p14="http://schemas.microsoft.com/office/powerpoint/2010/main" val="602588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73325" y="66243"/>
            <a:ext cx="507926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Tier 4 Coastal Wetlands </a:t>
            </a:r>
          </a:p>
        </p:txBody>
      </p:sp>
      <p:sp>
        <p:nvSpPr>
          <p:cNvPr id="2" name="TextBox 1"/>
          <p:cNvSpPr txBox="1"/>
          <p:nvPr/>
        </p:nvSpPr>
        <p:spPr>
          <a:xfrm>
            <a:off x="2041950" y="1888114"/>
            <a:ext cx="6124588" cy="2492990"/>
          </a:xfrm>
          <a:prstGeom prst="rect">
            <a:avLst/>
          </a:prstGeom>
          <a:noFill/>
        </p:spPr>
        <p:txBody>
          <a:bodyPr wrap="square" rtlCol="0">
            <a:spAutoFit/>
          </a:bodyPr>
          <a:lstStyle/>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Vulnerability Assessment</a:t>
            </a: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Prime Wetlands </a:t>
            </a: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Coas</a:t>
            </a:r>
            <a:r>
              <a:rPr lang="en-US" sz="2000" dirty="0">
                <a:latin typeface="Calibri" panose="020F0502020204030204" pitchFamily="34" charset="0"/>
                <a:ea typeface="Calibri" panose="020F0502020204030204" pitchFamily="34" charset="0"/>
              </a:rPr>
              <a:t>tal Resilience </a:t>
            </a: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RFMI</a:t>
            </a:r>
          </a:p>
          <a:p>
            <a:pPr marL="800100" lvl="1" indent="-342900">
              <a:lnSpc>
                <a:spcPct val="115000"/>
              </a:lnSpc>
              <a:buFont typeface="Symbol" panose="05050102010706020507" pitchFamily="18" charset="2"/>
              <a:buChar char=""/>
            </a:pPr>
            <a:r>
              <a:rPr lang="en-US" sz="2000" dirty="0">
                <a:latin typeface="Calibri" panose="020F0502020204030204" pitchFamily="34" charset="0"/>
                <a:ea typeface="Calibri" panose="020F0502020204030204" pitchFamily="34" charset="0"/>
              </a:rPr>
              <a:t>Department concern about rejection of permit</a:t>
            </a:r>
          </a:p>
          <a:p>
            <a:pPr marL="800100" lvl="1" indent="-342900">
              <a:lnSpc>
                <a:spcPct val="115000"/>
              </a:lnSpc>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How the permit constraints changed th</a:t>
            </a:r>
            <a:r>
              <a:rPr lang="en-US" sz="2000" dirty="0">
                <a:latin typeface="Calibri" panose="020F0502020204030204" pitchFamily="34" charset="0"/>
                <a:ea typeface="Calibri" panose="020F0502020204030204" pitchFamily="34" charset="0"/>
              </a:rPr>
              <a:t>e design</a:t>
            </a:r>
            <a:endParaRPr lang="en-US" sz="2000" dirty="0">
              <a:effectLst/>
              <a:latin typeface="Calibri" panose="020F0502020204030204" pitchFamily="34" charset="0"/>
              <a:ea typeface="Calibri" panose="020F0502020204030204" pitchFamily="34" charset="0"/>
            </a:endParaRPr>
          </a:p>
          <a:p>
            <a:endParaRPr lang="en-US" dirty="0"/>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16</a:t>
            </a:fld>
            <a:endParaRPr lang="en-US" dirty="0">
              <a:latin typeface="+mj-lt"/>
            </a:endParaRPr>
          </a:p>
        </p:txBody>
      </p:sp>
      <p:pic>
        <p:nvPicPr>
          <p:cNvPr id="5" name="Picture 4">
            <a:extLst>
              <a:ext uri="{FF2B5EF4-FFF2-40B4-BE49-F238E27FC236}">
                <a16:creationId xmlns:a16="http://schemas.microsoft.com/office/drawing/2014/main" id="{7BC244DE-BF04-F783-013E-4849CE31D30F}"/>
              </a:ext>
            </a:extLst>
          </p:cNvPr>
          <p:cNvPicPr>
            <a:picLocks noChangeAspect="1"/>
          </p:cNvPicPr>
          <p:nvPr/>
        </p:nvPicPr>
        <p:blipFill>
          <a:blip r:embed="rId3"/>
          <a:stretch>
            <a:fillRect/>
          </a:stretch>
        </p:blipFill>
        <p:spPr>
          <a:xfrm>
            <a:off x="8284606" y="1772817"/>
            <a:ext cx="3553924" cy="4298626"/>
          </a:xfrm>
          <a:prstGeom prst="rect">
            <a:avLst/>
          </a:prstGeom>
        </p:spPr>
      </p:pic>
    </p:spTree>
    <p:extLst>
      <p:ext uri="{BB962C8B-B14F-4D97-AF65-F5344CB8AC3E}">
        <p14:creationId xmlns:p14="http://schemas.microsoft.com/office/powerpoint/2010/main" val="1151383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backgroun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87866" y="0"/>
            <a:ext cx="989036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Diffuser Material Design &amp; Fabrication  </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MS</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17</a:t>
            </a:fld>
            <a:endParaRPr lang="en-US" dirty="0">
              <a:latin typeface="+mj-lt"/>
            </a:endParaRPr>
          </a:p>
        </p:txBody>
      </p:sp>
      <p:sp>
        <p:nvSpPr>
          <p:cNvPr id="2" name="TextBox 1">
            <a:extLst>
              <a:ext uri="{FF2B5EF4-FFF2-40B4-BE49-F238E27FC236}">
                <a16:creationId xmlns:a16="http://schemas.microsoft.com/office/drawing/2014/main" id="{0C74FF19-0B33-FA23-9949-661459AFF6DB}"/>
              </a:ext>
            </a:extLst>
          </p:cNvPr>
          <p:cNvSpPr txBox="1"/>
          <p:nvPr/>
        </p:nvSpPr>
        <p:spPr>
          <a:xfrm>
            <a:off x="1981817" y="1596453"/>
            <a:ext cx="5656575" cy="1643527"/>
          </a:xfrm>
          <a:prstGeom prst="rect">
            <a:avLst/>
          </a:prstGeom>
          <a:noFill/>
        </p:spPr>
        <p:txBody>
          <a:bodyPr wrap="square" rtlCol="0">
            <a:spAutoFit/>
          </a:bodyPr>
          <a:lstStyle/>
          <a:p>
            <a:pPr marL="342900" marR="0" lvl="0" indent="-342900">
              <a:lnSpc>
                <a:spcPct val="115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3d Printing (used for this project)</a:t>
            </a: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Another option is fiberglass mold fabrication </a:t>
            </a:r>
          </a:p>
          <a:p>
            <a:pPr marR="0" lvl="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746C491E-58CA-BB3C-8D02-EC13784EB14E}"/>
              </a:ext>
            </a:extLst>
          </p:cNvPr>
          <p:cNvPicPr>
            <a:picLocks noChangeAspect="1"/>
          </p:cNvPicPr>
          <p:nvPr/>
        </p:nvPicPr>
        <p:blipFill>
          <a:blip r:embed="rId3"/>
          <a:stretch>
            <a:fillRect/>
          </a:stretch>
        </p:blipFill>
        <p:spPr>
          <a:xfrm>
            <a:off x="6889531" y="2712353"/>
            <a:ext cx="5046936" cy="3776846"/>
          </a:xfrm>
          <a:prstGeom prst="rect">
            <a:avLst/>
          </a:prstGeom>
        </p:spPr>
      </p:pic>
      <p:pic>
        <p:nvPicPr>
          <p:cNvPr id="7" name="Picture 6">
            <a:extLst>
              <a:ext uri="{FF2B5EF4-FFF2-40B4-BE49-F238E27FC236}">
                <a16:creationId xmlns:a16="http://schemas.microsoft.com/office/drawing/2014/main" id="{23D31DFF-A7B7-FE5B-500F-31E9FAE71E52}"/>
              </a:ext>
            </a:extLst>
          </p:cNvPr>
          <p:cNvPicPr>
            <a:picLocks noChangeAspect="1"/>
          </p:cNvPicPr>
          <p:nvPr/>
        </p:nvPicPr>
        <p:blipFill>
          <a:blip r:embed="rId4"/>
          <a:stretch>
            <a:fillRect/>
          </a:stretch>
        </p:blipFill>
        <p:spPr>
          <a:xfrm>
            <a:off x="909871" y="2735268"/>
            <a:ext cx="5570667" cy="2313721"/>
          </a:xfrm>
          <a:prstGeom prst="rect">
            <a:avLst/>
          </a:prstGeom>
        </p:spPr>
      </p:pic>
    </p:spTree>
    <p:extLst>
      <p:ext uri="{BB962C8B-B14F-4D97-AF65-F5344CB8AC3E}">
        <p14:creationId xmlns:p14="http://schemas.microsoft.com/office/powerpoint/2010/main" val="4096697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81818" y="135445"/>
            <a:ext cx="679836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Construction of Inlet &amp; Outlet</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18</a:t>
            </a:fld>
            <a:endParaRPr lang="en-US" dirty="0">
              <a:latin typeface="+mj-lt"/>
            </a:endParaRPr>
          </a:p>
        </p:txBody>
      </p:sp>
      <p:pic>
        <p:nvPicPr>
          <p:cNvPr id="6" name="Picture 5">
            <a:extLst>
              <a:ext uri="{FF2B5EF4-FFF2-40B4-BE49-F238E27FC236}">
                <a16:creationId xmlns:a16="http://schemas.microsoft.com/office/drawing/2014/main" id="{1E7E3450-CDD6-1CDE-B7E1-3F98C808E529}"/>
              </a:ext>
            </a:extLst>
          </p:cNvPr>
          <p:cNvPicPr>
            <a:picLocks noChangeAspect="1"/>
          </p:cNvPicPr>
          <p:nvPr/>
        </p:nvPicPr>
        <p:blipFill>
          <a:blip r:embed="rId3"/>
          <a:stretch>
            <a:fillRect/>
          </a:stretch>
        </p:blipFill>
        <p:spPr>
          <a:xfrm>
            <a:off x="1340409" y="1461009"/>
            <a:ext cx="5284325" cy="3219564"/>
          </a:xfrm>
          <a:prstGeom prst="rect">
            <a:avLst/>
          </a:prstGeom>
        </p:spPr>
      </p:pic>
      <p:pic>
        <p:nvPicPr>
          <p:cNvPr id="9" name="Picture 8">
            <a:extLst>
              <a:ext uri="{FF2B5EF4-FFF2-40B4-BE49-F238E27FC236}">
                <a16:creationId xmlns:a16="http://schemas.microsoft.com/office/drawing/2014/main" id="{7BB03749-2AF2-8530-FFAD-6F22060A2153}"/>
              </a:ext>
            </a:extLst>
          </p:cNvPr>
          <p:cNvPicPr>
            <a:picLocks noChangeAspect="1"/>
          </p:cNvPicPr>
          <p:nvPr/>
        </p:nvPicPr>
        <p:blipFill>
          <a:blip r:embed="rId4"/>
          <a:stretch>
            <a:fillRect/>
          </a:stretch>
        </p:blipFill>
        <p:spPr>
          <a:xfrm>
            <a:off x="6830482" y="2631233"/>
            <a:ext cx="5231108" cy="3764559"/>
          </a:xfrm>
          <a:prstGeom prst="rect">
            <a:avLst/>
          </a:prstGeom>
        </p:spPr>
      </p:pic>
    </p:spTree>
    <p:extLst>
      <p:ext uri="{BB962C8B-B14F-4D97-AF65-F5344CB8AC3E}">
        <p14:creationId xmlns:p14="http://schemas.microsoft.com/office/powerpoint/2010/main" val="154253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81818" y="135445"/>
            <a:ext cx="679836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System Performance &amp;  Hydraulics </a:t>
            </a:r>
          </a:p>
        </p:txBody>
      </p:sp>
      <p:sp>
        <p:nvSpPr>
          <p:cNvPr id="2" name="TextBox 1"/>
          <p:cNvSpPr txBox="1"/>
          <p:nvPr/>
        </p:nvSpPr>
        <p:spPr>
          <a:xfrm>
            <a:off x="6225082" y="1269298"/>
            <a:ext cx="5492873" cy="2351413"/>
          </a:xfrm>
          <a:prstGeom prst="rect">
            <a:avLst/>
          </a:prstGeom>
          <a:noFill/>
        </p:spPr>
        <p:txBody>
          <a:bodyPr wrap="square" rtlCol="0">
            <a:spAutoFit/>
          </a:bodyPr>
          <a:lstStyle/>
          <a:p>
            <a:pPr marL="342900" marR="0" lvl="0" indent="-342900">
              <a:lnSpc>
                <a:spcPct val="115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Smooth bore SnapTite liner w/ HydroBell inlet</a:t>
            </a: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Increased Capacity with Diffuser </a:t>
            </a: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Energy Dissipation</a:t>
            </a: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rPr>
              <a:t>Lower than Typical Outlet Velocity for Rehab.</a:t>
            </a:r>
          </a:p>
          <a:p>
            <a:pPr marR="0" lvl="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endParaRPr>
          </a:p>
          <a:p>
            <a:endParaRPr lang="en-US" dirty="0"/>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19</a:t>
            </a:fld>
            <a:endParaRPr lang="en-US" dirty="0">
              <a:latin typeface="+mj-lt"/>
            </a:endParaRPr>
          </a:p>
        </p:txBody>
      </p:sp>
      <p:pic>
        <p:nvPicPr>
          <p:cNvPr id="5" name="Picture 4" descr="A drainage ditch with a hole in the water&#10;&#10;Description automatically generated with medium confidence">
            <a:extLst>
              <a:ext uri="{FF2B5EF4-FFF2-40B4-BE49-F238E27FC236}">
                <a16:creationId xmlns:a16="http://schemas.microsoft.com/office/drawing/2014/main" id="{45C77B14-0DB2-9886-FB1E-E280DA368A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29" y="2860800"/>
            <a:ext cx="4999538" cy="2812240"/>
          </a:xfrm>
          <a:prstGeom prst="rect">
            <a:avLst/>
          </a:prstGeom>
        </p:spPr>
      </p:pic>
      <p:pic>
        <p:nvPicPr>
          <p:cNvPr id="7" name="Picture 6" descr="A grassy hill with rocks and trees&#10;&#10;Description automatically generated">
            <a:extLst>
              <a:ext uri="{FF2B5EF4-FFF2-40B4-BE49-F238E27FC236}">
                <a16:creationId xmlns:a16="http://schemas.microsoft.com/office/drawing/2014/main" id="{6717283A-511B-66A9-531E-50B8EAB23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414" y="3429000"/>
            <a:ext cx="4999537" cy="2812240"/>
          </a:xfrm>
          <a:prstGeom prst="rect">
            <a:avLst/>
          </a:prstGeom>
        </p:spPr>
      </p:pic>
    </p:spTree>
    <p:extLst>
      <p:ext uri="{BB962C8B-B14F-4D97-AF65-F5344CB8AC3E}">
        <p14:creationId xmlns:p14="http://schemas.microsoft.com/office/powerpoint/2010/main" val="150966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05932" y="364945"/>
            <a:ext cx="991202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4400" b="1" dirty="0">
                <a:solidFill>
                  <a:schemeClr val="tx2"/>
                </a:solidFill>
                <a:latin typeface="+mn-lt"/>
              </a:rPr>
              <a:t>Culvert Rehab under Deep Fill in Coastal NH</a:t>
            </a:r>
            <a:br>
              <a:rPr lang="en-US" sz="4400" b="1" dirty="0">
                <a:solidFill>
                  <a:schemeClr val="tx2"/>
                </a:solidFill>
              </a:rPr>
            </a:br>
            <a:endParaRPr kumimoji="0" lang="en-US" sz="4400" b="0" i="0" u="none" strike="noStrike" kern="1200" cap="none" spc="0" normalizeH="0" baseline="0" noProof="0" dirty="0">
              <a:ln>
                <a:noFill/>
              </a:ln>
              <a:solidFill>
                <a:schemeClr val="tx1"/>
              </a:solidFill>
              <a:effectLst/>
              <a:uLnTx/>
              <a:uFillTx/>
              <a:latin typeface="+mn-lt"/>
              <a:ea typeface="+mj-ea"/>
              <a:cs typeface="+mj-cs"/>
            </a:endParaRP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2</a:t>
            </a:fld>
            <a:endParaRPr lang="en-US" dirty="0">
              <a:latin typeface="+mj-lt"/>
            </a:endParaRPr>
          </a:p>
        </p:txBody>
      </p:sp>
      <p:sp>
        <p:nvSpPr>
          <p:cNvPr id="5" name="TextBox 4">
            <a:extLst>
              <a:ext uri="{FF2B5EF4-FFF2-40B4-BE49-F238E27FC236}">
                <a16:creationId xmlns:a16="http://schemas.microsoft.com/office/drawing/2014/main" id="{1F6603F6-52D0-7589-2AB7-DC33ABDF9AA1}"/>
              </a:ext>
            </a:extLst>
          </p:cNvPr>
          <p:cNvSpPr txBox="1"/>
          <p:nvPr/>
        </p:nvSpPr>
        <p:spPr>
          <a:xfrm>
            <a:off x="1404432" y="1449196"/>
            <a:ext cx="10100313" cy="5570756"/>
          </a:xfrm>
          <a:prstGeom prst="rect">
            <a:avLst/>
          </a:prstGeom>
          <a:noFill/>
        </p:spPr>
        <p:txBody>
          <a:bodyPr wrap="square">
            <a:spAutoFit/>
          </a:bodyPr>
          <a:lstStyle/>
          <a:p>
            <a:r>
              <a:rPr lang="en-US" sz="2800" dirty="0"/>
              <a:t>42” (3.5’) Diameter CMP rehabilitation liner system </a:t>
            </a:r>
          </a:p>
          <a:p>
            <a:r>
              <a:rPr lang="en-US" sz="2800" dirty="0"/>
              <a:t>Location: Rocky Hill Brook, NH 85/Newfields Rd, Exeter, NH</a:t>
            </a:r>
          </a:p>
          <a:p>
            <a:endParaRPr lang="en-US" sz="2800" dirty="0"/>
          </a:p>
          <a:p>
            <a:r>
              <a:rPr lang="en-US" sz="2800" b="1" i="1" dirty="0"/>
              <a:t>Problem:</a:t>
            </a:r>
          </a:p>
          <a:p>
            <a:r>
              <a:rPr lang="en-US" sz="2800" dirty="0"/>
              <a:t>Existing culvert is undersized by modern standards</a:t>
            </a:r>
          </a:p>
          <a:p>
            <a:r>
              <a:rPr lang="en-US" sz="2800" dirty="0"/>
              <a:t>Rehab culvert even more undersized:</a:t>
            </a:r>
          </a:p>
          <a:p>
            <a:r>
              <a:rPr lang="en-US" sz="2800" dirty="0"/>
              <a:t>	reduced diameter &amp; hydraulic capacity</a:t>
            </a:r>
          </a:p>
          <a:p>
            <a:r>
              <a:rPr lang="en-US" sz="2800" dirty="0"/>
              <a:t>Climate change – increasing design flows?</a:t>
            </a:r>
          </a:p>
          <a:p>
            <a:endParaRPr lang="en-US" sz="2800" dirty="0"/>
          </a:p>
          <a:p>
            <a:r>
              <a:rPr lang="en-US" sz="2800" dirty="0"/>
              <a:t>How to recapture some of the lost capacity? </a:t>
            </a:r>
          </a:p>
          <a:p>
            <a:r>
              <a:rPr lang="en-US" sz="2800" dirty="0"/>
              <a:t>	</a:t>
            </a:r>
            <a:r>
              <a:rPr lang="en-US" sz="2800" b="1" i="1" dirty="0">
                <a:solidFill>
                  <a:srgbClr val="C00000"/>
                </a:solidFill>
              </a:rPr>
              <a:t>CONSIDER OUTLET DIFFUSER SYSTEM </a:t>
            </a:r>
          </a:p>
          <a:p>
            <a:endParaRPr lang="en-US" sz="2800" dirty="0"/>
          </a:p>
          <a:p>
            <a:endParaRPr lang="en-US" sz="2000" dirty="0"/>
          </a:p>
        </p:txBody>
      </p:sp>
      <p:pic>
        <p:nvPicPr>
          <p:cNvPr id="6" name="Picture 5">
            <a:extLst>
              <a:ext uri="{FF2B5EF4-FFF2-40B4-BE49-F238E27FC236}">
                <a16:creationId xmlns:a16="http://schemas.microsoft.com/office/drawing/2014/main" id="{242E608C-1BFA-F84B-8F5D-5F52BAF3A706}"/>
              </a:ext>
            </a:extLst>
          </p:cNvPr>
          <p:cNvPicPr>
            <a:picLocks noChangeAspect="1"/>
          </p:cNvPicPr>
          <p:nvPr/>
        </p:nvPicPr>
        <p:blipFill>
          <a:blip r:embed="rId3"/>
          <a:stretch>
            <a:fillRect/>
          </a:stretch>
        </p:blipFill>
        <p:spPr>
          <a:xfrm>
            <a:off x="8806118" y="4401617"/>
            <a:ext cx="3087499" cy="2289695"/>
          </a:xfrm>
          <a:prstGeom prst="rect">
            <a:avLst/>
          </a:prstGeom>
        </p:spPr>
      </p:pic>
    </p:spTree>
    <p:extLst>
      <p:ext uri="{BB962C8B-B14F-4D97-AF65-F5344CB8AC3E}">
        <p14:creationId xmlns:p14="http://schemas.microsoft.com/office/powerpoint/2010/main" val="1100511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backgroun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87866" y="0"/>
            <a:ext cx="9567737" cy="11284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Diffuser Hydraulics – Flared Appurtenance for Reducing Outlet Hydraulic Losses</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MS</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20</a:t>
            </a:fld>
            <a:endParaRPr lang="en-US" dirty="0">
              <a:latin typeface="+mj-lt"/>
            </a:endParaRPr>
          </a:p>
        </p:txBody>
      </p:sp>
      <p:sp>
        <p:nvSpPr>
          <p:cNvPr id="2" name="TextBox 1">
            <a:extLst>
              <a:ext uri="{FF2B5EF4-FFF2-40B4-BE49-F238E27FC236}">
                <a16:creationId xmlns:a16="http://schemas.microsoft.com/office/drawing/2014/main" id="{0C74FF19-0B33-FA23-9949-661459AFF6DB}"/>
              </a:ext>
            </a:extLst>
          </p:cNvPr>
          <p:cNvSpPr txBox="1"/>
          <p:nvPr/>
        </p:nvSpPr>
        <p:spPr>
          <a:xfrm>
            <a:off x="1627747" y="1196202"/>
            <a:ext cx="8718608" cy="2776145"/>
          </a:xfrm>
          <a:prstGeom prst="rect">
            <a:avLst/>
          </a:prstGeom>
          <a:noFill/>
        </p:spPr>
        <p:txBody>
          <a:bodyPr wrap="square" rtlCol="0">
            <a:spAutoFit/>
          </a:bodyPr>
          <a:lstStyle/>
          <a:p>
            <a:pPr marL="342900" marR="0" lvl="0" indent="-342900">
              <a:lnSpc>
                <a:spcPct val="115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rPr>
              <a:t>Similar to “improved inlet” – eliminate sharp contraction </a:t>
            </a:r>
          </a:p>
          <a:p>
            <a:pPr marL="342900" marR="0" lvl="0" indent="-342900">
              <a:lnSpc>
                <a:spcPct val="115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rPr>
              <a:t>Diffuser – “improved outlet” – eliminate sharp expansion</a:t>
            </a:r>
          </a:p>
          <a:p>
            <a:pPr marL="342900" marR="0" lvl="0" indent="-342900">
              <a:lnSpc>
                <a:spcPct val="115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rPr>
              <a:t>Best results obtained in conjunction with improved inlet</a:t>
            </a:r>
          </a:p>
          <a:p>
            <a:pPr marL="800100" lvl="1" indent="-342900">
              <a:lnSpc>
                <a:spcPct val="115000"/>
              </a:lnSpc>
              <a:buFont typeface="Symbol" panose="05050102010706020507" pitchFamily="18" charset="2"/>
              <a:buChar char=""/>
            </a:pPr>
            <a:r>
              <a:rPr lang="en-US" sz="2400" dirty="0">
                <a:latin typeface="Calibri" panose="020F0502020204030204" pitchFamily="34" charset="0"/>
                <a:ea typeface="Calibri" panose="020F0502020204030204" pitchFamily="34" charset="0"/>
              </a:rPr>
              <a:t>This is a </a:t>
            </a:r>
            <a:r>
              <a:rPr lang="en-US" sz="2400" i="1" dirty="0">
                <a:latin typeface="Calibri" panose="020F0502020204030204" pitchFamily="34" charset="0"/>
                <a:ea typeface="Calibri" panose="020F0502020204030204" pitchFamily="34" charset="0"/>
              </a:rPr>
              <a:t>system</a:t>
            </a:r>
            <a:r>
              <a:rPr lang="en-US" sz="2400" dirty="0">
                <a:latin typeface="Calibri" panose="020F0502020204030204" pitchFamily="34" charset="0"/>
                <a:ea typeface="Calibri" panose="020F0502020204030204" pitchFamily="34" charset="0"/>
              </a:rPr>
              <a:t> – inlet &amp; outlet</a:t>
            </a:r>
          </a:p>
          <a:p>
            <a:pPr marR="0" lvl="0">
              <a:lnSpc>
                <a:spcPct val="115000"/>
              </a:lnSpc>
              <a:spcBef>
                <a:spcPts val="0"/>
              </a:spcBef>
              <a:spcAft>
                <a:spcPts val="0"/>
              </a:spcAft>
            </a:pPr>
            <a:endParaRPr lang="en-US" sz="2400" dirty="0">
              <a:effectLst/>
              <a:latin typeface="Calibri" panose="020F0502020204030204" pitchFamily="34" charset="0"/>
              <a:ea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17842253-EA44-C75B-B459-381A09027771}"/>
              </a:ext>
            </a:extLst>
          </p:cNvPr>
          <p:cNvPicPr>
            <a:picLocks noChangeAspect="1"/>
          </p:cNvPicPr>
          <p:nvPr/>
        </p:nvPicPr>
        <p:blipFill>
          <a:blip r:embed="rId3"/>
          <a:stretch>
            <a:fillRect/>
          </a:stretch>
        </p:blipFill>
        <p:spPr>
          <a:xfrm>
            <a:off x="1987867" y="3615408"/>
            <a:ext cx="2481287" cy="2414225"/>
          </a:xfrm>
          <a:prstGeom prst="rect">
            <a:avLst/>
          </a:prstGeom>
        </p:spPr>
      </p:pic>
      <p:pic>
        <p:nvPicPr>
          <p:cNvPr id="6" name="Picture 5">
            <a:extLst>
              <a:ext uri="{FF2B5EF4-FFF2-40B4-BE49-F238E27FC236}">
                <a16:creationId xmlns:a16="http://schemas.microsoft.com/office/drawing/2014/main" id="{D44AEE0B-AD17-AA34-3453-2C09640302BA}"/>
              </a:ext>
            </a:extLst>
          </p:cNvPr>
          <p:cNvPicPr>
            <a:picLocks noChangeAspect="1"/>
          </p:cNvPicPr>
          <p:nvPr/>
        </p:nvPicPr>
        <p:blipFill>
          <a:blip r:embed="rId4"/>
          <a:stretch>
            <a:fillRect/>
          </a:stretch>
        </p:blipFill>
        <p:spPr>
          <a:xfrm>
            <a:off x="6317598" y="3533619"/>
            <a:ext cx="2810500" cy="2773920"/>
          </a:xfrm>
          <a:prstGeom prst="rect">
            <a:avLst/>
          </a:prstGeom>
        </p:spPr>
      </p:pic>
      <p:sp>
        <p:nvSpPr>
          <p:cNvPr id="8" name="TextBox 7">
            <a:extLst>
              <a:ext uri="{FF2B5EF4-FFF2-40B4-BE49-F238E27FC236}">
                <a16:creationId xmlns:a16="http://schemas.microsoft.com/office/drawing/2014/main" id="{128ABECB-2956-FFE4-E85C-46D9F5FD2CA6}"/>
              </a:ext>
            </a:extLst>
          </p:cNvPr>
          <p:cNvSpPr txBox="1"/>
          <p:nvPr/>
        </p:nvSpPr>
        <p:spPr>
          <a:xfrm>
            <a:off x="9402953" y="3765122"/>
            <a:ext cx="2152650" cy="954107"/>
          </a:xfrm>
          <a:prstGeom prst="rect">
            <a:avLst/>
          </a:prstGeom>
          <a:noFill/>
        </p:spPr>
        <p:txBody>
          <a:bodyPr wrap="square" rtlCol="0">
            <a:spAutoFit/>
          </a:bodyPr>
          <a:lstStyle/>
          <a:p>
            <a:r>
              <a:rPr lang="en-US" sz="2800" b="1" i="1" dirty="0"/>
              <a:t>Hydro-Bell by Snap-</a:t>
            </a:r>
            <a:r>
              <a:rPr lang="en-US" sz="2800" b="1" i="1" dirty="0" err="1"/>
              <a:t>Tite</a:t>
            </a:r>
            <a:endParaRPr lang="en-US" sz="2800" b="1" i="1" dirty="0"/>
          </a:p>
        </p:txBody>
      </p:sp>
    </p:spTree>
    <p:extLst>
      <p:ext uri="{BB962C8B-B14F-4D97-AF65-F5344CB8AC3E}">
        <p14:creationId xmlns:p14="http://schemas.microsoft.com/office/powerpoint/2010/main" val="3840861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backgroun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94533" y="-205296"/>
            <a:ext cx="613473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Diffuser Dimensions &amp; Aspect</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fld id="{82C2375F-DD1E-47D9-86BE-C3C0014BABEF}" type="datetimeFigureOut">
              <a:rPr lang="en-US" smtClean="0">
                <a:latin typeface="+mj-lt"/>
              </a:rPr>
              <a:pPr/>
              <a:t>8/29/2024</a:t>
            </a:fld>
            <a:endParaRPr lang="en-US" dirty="0">
              <a:latin typeface="+mj-lt"/>
            </a:endParaRP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endParaRPr lang="en-US" dirty="0">
              <a:latin typeface="+mj-lt"/>
            </a:endParaRP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21</a:t>
            </a:fld>
            <a:endParaRPr lang="en-US" dirty="0">
              <a:latin typeface="+mj-lt"/>
            </a:endParaRPr>
          </a:p>
        </p:txBody>
      </p:sp>
      <p:pic>
        <p:nvPicPr>
          <p:cNvPr id="4" name="Picture 3">
            <a:extLst>
              <a:ext uri="{FF2B5EF4-FFF2-40B4-BE49-F238E27FC236}">
                <a16:creationId xmlns:a16="http://schemas.microsoft.com/office/drawing/2014/main" id="{38DC961D-EC9E-A18E-7D70-FE3B6558442D}"/>
              </a:ext>
            </a:extLst>
          </p:cNvPr>
          <p:cNvPicPr>
            <a:picLocks noChangeAspect="1"/>
          </p:cNvPicPr>
          <p:nvPr/>
        </p:nvPicPr>
        <p:blipFill>
          <a:blip r:embed="rId3"/>
          <a:stretch>
            <a:fillRect/>
          </a:stretch>
        </p:blipFill>
        <p:spPr>
          <a:xfrm>
            <a:off x="1894533" y="3173266"/>
            <a:ext cx="9602032" cy="3609145"/>
          </a:xfrm>
          <a:prstGeom prst="rect">
            <a:avLst/>
          </a:prstGeom>
        </p:spPr>
      </p:pic>
      <p:sp>
        <p:nvSpPr>
          <p:cNvPr id="5" name="Arc 4">
            <a:extLst>
              <a:ext uri="{FF2B5EF4-FFF2-40B4-BE49-F238E27FC236}">
                <a16:creationId xmlns:a16="http://schemas.microsoft.com/office/drawing/2014/main" id="{5BD41DEC-9E1E-92CA-D037-6747BAAE6039}"/>
              </a:ext>
            </a:extLst>
          </p:cNvPr>
          <p:cNvSpPr/>
          <p:nvPr/>
        </p:nvSpPr>
        <p:spPr>
          <a:xfrm>
            <a:off x="7532822" y="5104067"/>
            <a:ext cx="133268" cy="447473"/>
          </a:xfrm>
          <a:prstGeom prst="arc">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10303704-07C5-CA9D-7CD1-8359569DBEAE}"/>
              </a:ext>
            </a:extLst>
          </p:cNvPr>
          <p:cNvSpPr txBox="1"/>
          <p:nvPr/>
        </p:nvSpPr>
        <p:spPr>
          <a:xfrm>
            <a:off x="7718134" y="4955318"/>
            <a:ext cx="564204" cy="461665"/>
          </a:xfrm>
          <a:prstGeom prst="rect">
            <a:avLst/>
          </a:prstGeom>
          <a:noFill/>
        </p:spPr>
        <p:txBody>
          <a:bodyPr wrap="square" rtlCol="0">
            <a:spAutoFit/>
          </a:bodyPr>
          <a:lstStyle/>
          <a:p>
            <a:r>
              <a:rPr lang="en-US" sz="2400" dirty="0">
                <a:solidFill>
                  <a:srgbClr val="FF0000"/>
                </a:solidFill>
              </a:rPr>
              <a:t>6</a:t>
            </a:r>
            <a:r>
              <a:rPr lang="en-US" sz="2400" baseline="30000" dirty="0">
                <a:solidFill>
                  <a:srgbClr val="FF0000"/>
                </a:solidFill>
              </a:rPr>
              <a:t>o</a:t>
            </a:r>
            <a:r>
              <a:rPr lang="en-US" sz="2400" dirty="0">
                <a:solidFill>
                  <a:srgbClr val="FF0000"/>
                </a:solidFill>
              </a:rPr>
              <a:t> </a:t>
            </a:r>
          </a:p>
        </p:txBody>
      </p:sp>
      <p:cxnSp>
        <p:nvCxnSpPr>
          <p:cNvPr id="8" name="Straight Arrow Connector 7">
            <a:extLst>
              <a:ext uri="{FF2B5EF4-FFF2-40B4-BE49-F238E27FC236}">
                <a16:creationId xmlns:a16="http://schemas.microsoft.com/office/drawing/2014/main" id="{695EC480-BC72-6FDD-91CF-A12ECAE01200}"/>
              </a:ext>
            </a:extLst>
          </p:cNvPr>
          <p:cNvCxnSpPr>
            <a:cxnSpLocks/>
          </p:cNvCxnSpPr>
          <p:nvPr/>
        </p:nvCxnSpPr>
        <p:spPr>
          <a:xfrm>
            <a:off x="5262664" y="4729411"/>
            <a:ext cx="3599234" cy="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76101D9-72D7-4B32-CC84-315E4592DF17}"/>
              </a:ext>
            </a:extLst>
          </p:cNvPr>
          <p:cNvSpPr txBox="1"/>
          <p:nvPr/>
        </p:nvSpPr>
        <p:spPr>
          <a:xfrm>
            <a:off x="7172529" y="4368119"/>
            <a:ext cx="1420238" cy="369332"/>
          </a:xfrm>
          <a:prstGeom prst="rect">
            <a:avLst/>
          </a:prstGeom>
          <a:noFill/>
        </p:spPr>
        <p:txBody>
          <a:bodyPr wrap="square" rtlCol="0">
            <a:spAutoFit/>
          </a:bodyPr>
          <a:lstStyle/>
          <a:p>
            <a:r>
              <a:rPr lang="en-US" dirty="0">
                <a:solidFill>
                  <a:srgbClr val="FF0000"/>
                </a:solidFill>
              </a:rPr>
              <a:t>L</a:t>
            </a:r>
            <a:r>
              <a:rPr lang="en-US" baseline="-25000" dirty="0">
                <a:solidFill>
                  <a:srgbClr val="FF0000"/>
                </a:solidFill>
              </a:rPr>
              <a:t>D</a:t>
            </a:r>
            <a:r>
              <a:rPr lang="en-US" dirty="0">
                <a:solidFill>
                  <a:srgbClr val="FF0000"/>
                </a:solidFill>
              </a:rPr>
              <a:t> = 5 x D</a:t>
            </a:r>
          </a:p>
        </p:txBody>
      </p:sp>
      <p:sp>
        <p:nvSpPr>
          <p:cNvPr id="10" name="TextBox 9">
            <a:extLst>
              <a:ext uri="{FF2B5EF4-FFF2-40B4-BE49-F238E27FC236}">
                <a16:creationId xmlns:a16="http://schemas.microsoft.com/office/drawing/2014/main" id="{185664A8-6797-F9B4-C0C4-EEBA8149A869}"/>
              </a:ext>
            </a:extLst>
          </p:cNvPr>
          <p:cNvSpPr txBox="1"/>
          <p:nvPr/>
        </p:nvSpPr>
        <p:spPr>
          <a:xfrm>
            <a:off x="1840367" y="1036138"/>
            <a:ext cx="4114182" cy="1938992"/>
          </a:xfrm>
          <a:prstGeom prst="rect">
            <a:avLst/>
          </a:prstGeom>
          <a:noFill/>
        </p:spPr>
        <p:txBody>
          <a:bodyPr wrap="square" rtlCol="0">
            <a:spAutoFit/>
          </a:bodyPr>
          <a:lstStyle/>
          <a:p>
            <a:r>
              <a:rPr lang="en-US" sz="2400" dirty="0">
                <a:solidFill>
                  <a:srgbClr val="C00000"/>
                </a:solidFill>
              </a:rPr>
              <a:t>Rules of thumb for sizing:</a:t>
            </a:r>
          </a:p>
          <a:p>
            <a:endParaRPr lang="en-US" sz="2400" dirty="0">
              <a:solidFill>
                <a:srgbClr val="C00000"/>
              </a:solidFill>
            </a:endParaRPr>
          </a:p>
          <a:p>
            <a:r>
              <a:rPr lang="en-US" sz="2400" dirty="0">
                <a:solidFill>
                  <a:srgbClr val="C00000"/>
                </a:solidFill>
              </a:rPr>
              <a:t>L</a:t>
            </a:r>
            <a:r>
              <a:rPr lang="en-US" sz="2400" baseline="-25000" dirty="0">
                <a:solidFill>
                  <a:srgbClr val="C00000"/>
                </a:solidFill>
              </a:rPr>
              <a:t>D</a:t>
            </a:r>
            <a:r>
              <a:rPr lang="en-US" sz="2400" dirty="0">
                <a:solidFill>
                  <a:srgbClr val="C00000"/>
                </a:solidFill>
              </a:rPr>
              <a:t> = 5 x D   (11x max.)</a:t>
            </a:r>
          </a:p>
          <a:p>
            <a:r>
              <a:rPr lang="en-US" sz="2400" dirty="0">
                <a:solidFill>
                  <a:srgbClr val="C00000"/>
                </a:solidFill>
              </a:rPr>
              <a:t>D</a:t>
            </a:r>
            <a:r>
              <a:rPr lang="en-US" sz="2400" baseline="-25000" dirty="0">
                <a:solidFill>
                  <a:srgbClr val="C00000"/>
                </a:solidFill>
              </a:rPr>
              <a:t>D</a:t>
            </a:r>
            <a:r>
              <a:rPr lang="en-US" sz="2400" dirty="0">
                <a:solidFill>
                  <a:srgbClr val="C00000"/>
                </a:solidFill>
              </a:rPr>
              <a:t> = 1.414 x D or D + 4/D</a:t>
            </a:r>
          </a:p>
          <a:p>
            <a:r>
              <a:rPr lang="en-US" sz="2400" dirty="0">
                <a:solidFill>
                  <a:srgbClr val="C00000"/>
                </a:solidFill>
              </a:rPr>
              <a:t>A</a:t>
            </a:r>
            <a:r>
              <a:rPr lang="en-US" sz="2400" baseline="-25000" dirty="0">
                <a:solidFill>
                  <a:srgbClr val="C00000"/>
                </a:solidFill>
              </a:rPr>
              <a:t>D</a:t>
            </a:r>
            <a:r>
              <a:rPr lang="en-US" sz="2400" dirty="0">
                <a:solidFill>
                  <a:srgbClr val="C00000"/>
                </a:solidFill>
              </a:rPr>
              <a:t> = 2 x </a:t>
            </a:r>
            <a:r>
              <a:rPr lang="en-US" sz="2400" dirty="0" err="1">
                <a:solidFill>
                  <a:srgbClr val="C00000"/>
                </a:solidFill>
              </a:rPr>
              <a:t>A</a:t>
            </a:r>
            <a:r>
              <a:rPr lang="en-US" sz="2400" baseline="-25000" dirty="0" err="1">
                <a:solidFill>
                  <a:srgbClr val="C00000"/>
                </a:solidFill>
              </a:rPr>
              <a:t>pipe</a:t>
            </a:r>
            <a:r>
              <a:rPr lang="en-US" sz="2400" dirty="0">
                <a:solidFill>
                  <a:srgbClr val="C00000"/>
                </a:solidFill>
              </a:rPr>
              <a:t> </a:t>
            </a:r>
          </a:p>
        </p:txBody>
      </p:sp>
      <p:cxnSp>
        <p:nvCxnSpPr>
          <p:cNvPr id="12" name="Straight Arrow Connector 11">
            <a:extLst>
              <a:ext uri="{FF2B5EF4-FFF2-40B4-BE49-F238E27FC236}">
                <a16:creationId xmlns:a16="http://schemas.microsoft.com/office/drawing/2014/main" id="{1ED751F1-0A5C-E326-439F-7BC06F5CD4BB}"/>
              </a:ext>
            </a:extLst>
          </p:cNvPr>
          <p:cNvCxnSpPr>
            <a:cxnSpLocks/>
          </p:cNvCxnSpPr>
          <p:nvPr/>
        </p:nvCxnSpPr>
        <p:spPr>
          <a:xfrm>
            <a:off x="3599234" y="4384940"/>
            <a:ext cx="0" cy="688942"/>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069FFC1-4F18-5FE4-6AF1-9EE1076CD7E4}"/>
              </a:ext>
            </a:extLst>
          </p:cNvPr>
          <p:cNvSpPr txBox="1"/>
          <p:nvPr/>
        </p:nvSpPr>
        <p:spPr>
          <a:xfrm>
            <a:off x="3622514" y="4666947"/>
            <a:ext cx="274944" cy="369332"/>
          </a:xfrm>
          <a:prstGeom prst="rect">
            <a:avLst/>
          </a:prstGeom>
          <a:noFill/>
        </p:spPr>
        <p:txBody>
          <a:bodyPr wrap="square" rtlCol="0">
            <a:spAutoFit/>
          </a:bodyPr>
          <a:lstStyle/>
          <a:p>
            <a:r>
              <a:rPr lang="en-US" dirty="0">
                <a:solidFill>
                  <a:srgbClr val="FF0000"/>
                </a:solidFill>
              </a:rPr>
              <a:t>D</a:t>
            </a:r>
          </a:p>
        </p:txBody>
      </p:sp>
      <p:cxnSp>
        <p:nvCxnSpPr>
          <p:cNvPr id="16" name="Straight Connector 15">
            <a:extLst>
              <a:ext uri="{FF2B5EF4-FFF2-40B4-BE49-F238E27FC236}">
                <a16:creationId xmlns:a16="http://schemas.microsoft.com/office/drawing/2014/main" id="{ACADB6EC-4DE0-8E15-9E38-7A22A08486FF}"/>
              </a:ext>
            </a:extLst>
          </p:cNvPr>
          <p:cNvCxnSpPr/>
          <p:nvPr/>
        </p:nvCxnSpPr>
        <p:spPr>
          <a:xfrm>
            <a:off x="5262664" y="4394716"/>
            <a:ext cx="0" cy="669391"/>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102C472-0C66-C0B8-C315-25A004C087E3}"/>
              </a:ext>
            </a:extLst>
          </p:cNvPr>
          <p:cNvCxnSpPr>
            <a:cxnSpLocks/>
          </p:cNvCxnSpPr>
          <p:nvPr/>
        </p:nvCxnSpPr>
        <p:spPr>
          <a:xfrm>
            <a:off x="9996792" y="4027251"/>
            <a:ext cx="0" cy="1389732"/>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78AAD3C-E973-FDF4-52EF-1C54028588B6}"/>
              </a:ext>
            </a:extLst>
          </p:cNvPr>
          <p:cNvPicPr>
            <a:picLocks noChangeAspect="1"/>
          </p:cNvPicPr>
          <p:nvPr/>
        </p:nvPicPr>
        <p:blipFill>
          <a:blip r:embed="rId4"/>
          <a:stretch>
            <a:fillRect/>
          </a:stretch>
        </p:blipFill>
        <p:spPr>
          <a:xfrm>
            <a:off x="9488085" y="117574"/>
            <a:ext cx="2008480" cy="2938118"/>
          </a:xfrm>
          <a:prstGeom prst="rect">
            <a:avLst/>
          </a:prstGeom>
        </p:spPr>
      </p:pic>
    </p:spTree>
    <p:extLst>
      <p:ext uri="{BB962C8B-B14F-4D97-AF65-F5344CB8AC3E}">
        <p14:creationId xmlns:p14="http://schemas.microsoft.com/office/powerpoint/2010/main" val="1766977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backgroun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622612" y="0"/>
            <a:ext cx="1049805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n-lt"/>
                <a:ea typeface="+mj-ea"/>
                <a:cs typeface="+mj-cs"/>
              </a:rPr>
              <a:t>Measured Diffuser System Performance – </a:t>
            </a:r>
            <a:r>
              <a:rPr kumimoji="0" lang="en-US" sz="3200" b="0" i="0" u="none" strike="noStrike" kern="1200" cap="none" spc="0" normalizeH="0" baseline="0" noProof="0" dirty="0" err="1">
                <a:ln>
                  <a:noFill/>
                </a:ln>
                <a:solidFill>
                  <a:schemeClr val="tx2"/>
                </a:solidFill>
                <a:effectLst/>
                <a:uLnTx/>
                <a:uFillTx/>
                <a:latin typeface="+mn-lt"/>
                <a:ea typeface="+mj-ea"/>
                <a:cs typeface="+mj-cs"/>
              </a:rPr>
              <a:t>Mattawamkeag</a:t>
            </a:r>
            <a:r>
              <a:rPr kumimoji="0" lang="en-US" sz="3200" b="0" i="0" u="none" strike="noStrike" kern="1200" cap="none" spc="0" normalizeH="0" baseline="0" noProof="0" dirty="0">
                <a:ln>
                  <a:noFill/>
                </a:ln>
                <a:solidFill>
                  <a:schemeClr val="tx2"/>
                </a:solidFill>
                <a:effectLst/>
                <a:uLnTx/>
                <a:uFillTx/>
                <a:latin typeface="+mn-lt"/>
                <a:ea typeface="+mj-ea"/>
                <a:cs typeface="+mj-cs"/>
              </a:rPr>
              <a:t> ME</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.MS</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22</a:t>
            </a:fld>
            <a:endParaRPr lang="en-US" dirty="0">
              <a:latin typeface="+mj-lt"/>
            </a:endParaRPr>
          </a:p>
        </p:txBody>
      </p:sp>
      <p:pic>
        <p:nvPicPr>
          <p:cNvPr id="5" name="Picture 4">
            <a:extLst>
              <a:ext uri="{FF2B5EF4-FFF2-40B4-BE49-F238E27FC236}">
                <a16:creationId xmlns:a16="http://schemas.microsoft.com/office/drawing/2014/main" id="{5D7FCC55-132D-5203-E504-DA226F20B632}"/>
              </a:ext>
            </a:extLst>
          </p:cNvPr>
          <p:cNvPicPr>
            <a:picLocks noChangeAspect="1"/>
          </p:cNvPicPr>
          <p:nvPr/>
        </p:nvPicPr>
        <p:blipFill>
          <a:blip r:embed="rId4"/>
          <a:stretch>
            <a:fillRect/>
          </a:stretch>
        </p:blipFill>
        <p:spPr>
          <a:xfrm>
            <a:off x="1702676" y="1420239"/>
            <a:ext cx="10208657" cy="5021524"/>
          </a:xfrm>
          <a:prstGeom prst="rect">
            <a:avLst/>
          </a:prstGeom>
        </p:spPr>
      </p:pic>
      <p:sp>
        <p:nvSpPr>
          <p:cNvPr id="6" name="TextBox 5">
            <a:extLst>
              <a:ext uri="{FF2B5EF4-FFF2-40B4-BE49-F238E27FC236}">
                <a16:creationId xmlns:a16="http://schemas.microsoft.com/office/drawing/2014/main" id="{D5868C28-DE47-E3DC-EF11-37B0995F5184}"/>
              </a:ext>
            </a:extLst>
          </p:cNvPr>
          <p:cNvSpPr txBox="1"/>
          <p:nvPr/>
        </p:nvSpPr>
        <p:spPr>
          <a:xfrm>
            <a:off x="2315183" y="2295728"/>
            <a:ext cx="4348264" cy="830997"/>
          </a:xfrm>
          <a:prstGeom prst="rect">
            <a:avLst/>
          </a:prstGeom>
          <a:solidFill>
            <a:schemeClr val="accent1">
              <a:lumMod val="20000"/>
              <a:lumOff val="80000"/>
            </a:schemeClr>
          </a:solidFill>
        </p:spPr>
        <p:txBody>
          <a:bodyPr wrap="square" rtlCol="0">
            <a:spAutoFit/>
          </a:bodyPr>
          <a:lstStyle/>
          <a:p>
            <a:r>
              <a:rPr lang="en-US" sz="2400" i="1" dirty="0"/>
              <a:t>This is REAL data!</a:t>
            </a:r>
          </a:p>
          <a:p>
            <a:r>
              <a:rPr lang="en-US" sz="2400" i="1" dirty="0"/>
              <a:t>Field test on an actual installation</a:t>
            </a:r>
          </a:p>
        </p:txBody>
      </p:sp>
      <p:sp>
        <p:nvSpPr>
          <p:cNvPr id="7" name="TextBox 6">
            <a:extLst>
              <a:ext uri="{FF2B5EF4-FFF2-40B4-BE49-F238E27FC236}">
                <a16:creationId xmlns:a16="http://schemas.microsoft.com/office/drawing/2014/main" id="{7CAABB0E-EDE4-A637-6AFA-56797A3EB993}"/>
              </a:ext>
            </a:extLst>
          </p:cNvPr>
          <p:cNvSpPr txBox="1"/>
          <p:nvPr/>
        </p:nvSpPr>
        <p:spPr>
          <a:xfrm>
            <a:off x="8369343" y="2321004"/>
            <a:ext cx="1387500" cy="1107996"/>
          </a:xfrm>
          <a:prstGeom prst="rect">
            <a:avLst/>
          </a:prstGeom>
          <a:solidFill>
            <a:schemeClr val="accent1">
              <a:lumMod val="20000"/>
              <a:lumOff val="80000"/>
            </a:schemeClr>
          </a:solidFill>
        </p:spPr>
        <p:txBody>
          <a:bodyPr wrap="square" rtlCol="0">
            <a:spAutoFit/>
          </a:bodyPr>
          <a:lstStyle/>
          <a:p>
            <a:r>
              <a:rPr lang="en-US" sz="2200" dirty="0">
                <a:solidFill>
                  <a:schemeClr val="accent1">
                    <a:lumMod val="50000"/>
                  </a:schemeClr>
                </a:solidFill>
              </a:rPr>
              <a:t>40%+ Increased Capacity</a:t>
            </a:r>
          </a:p>
        </p:txBody>
      </p:sp>
      <p:cxnSp>
        <p:nvCxnSpPr>
          <p:cNvPr id="9" name="Straight Arrow Connector 8">
            <a:extLst>
              <a:ext uri="{FF2B5EF4-FFF2-40B4-BE49-F238E27FC236}">
                <a16:creationId xmlns:a16="http://schemas.microsoft.com/office/drawing/2014/main" id="{D06C44DC-B892-1A3F-E9C0-18CC11C89579}"/>
              </a:ext>
            </a:extLst>
          </p:cNvPr>
          <p:cNvCxnSpPr/>
          <p:nvPr/>
        </p:nvCxnSpPr>
        <p:spPr>
          <a:xfrm>
            <a:off x="8015591" y="3696511"/>
            <a:ext cx="1741252"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DA5CD6A-C27B-8CE5-BC48-4C0D22B067A3}"/>
              </a:ext>
            </a:extLst>
          </p:cNvPr>
          <p:cNvSpPr txBox="1"/>
          <p:nvPr/>
        </p:nvSpPr>
        <p:spPr>
          <a:xfrm>
            <a:off x="3254868" y="4522922"/>
            <a:ext cx="2057400" cy="369332"/>
          </a:xfrm>
          <a:prstGeom prst="rect">
            <a:avLst/>
          </a:prstGeom>
          <a:solidFill>
            <a:schemeClr val="accent1">
              <a:lumMod val="20000"/>
              <a:lumOff val="80000"/>
            </a:schemeClr>
          </a:solidFill>
        </p:spPr>
        <p:txBody>
          <a:bodyPr wrap="square" rtlCol="0">
            <a:spAutoFit/>
          </a:bodyPr>
          <a:lstStyle/>
          <a:p>
            <a:r>
              <a:rPr lang="en-US" dirty="0">
                <a:solidFill>
                  <a:srgbClr val="FF0000"/>
                </a:solidFill>
              </a:rPr>
              <a:t>Unimproved pipe</a:t>
            </a:r>
          </a:p>
        </p:txBody>
      </p:sp>
      <p:sp>
        <p:nvSpPr>
          <p:cNvPr id="11" name="TextBox 10">
            <a:extLst>
              <a:ext uri="{FF2B5EF4-FFF2-40B4-BE49-F238E27FC236}">
                <a16:creationId xmlns:a16="http://schemas.microsoft.com/office/drawing/2014/main" id="{52FBE03B-3DC2-26D5-92CB-50AF5A21AE15}"/>
              </a:ext>
            </a:extLst>
          </p:cNvPr>
          <p:cNvSpPr txBox="1"/>
          <p:nvPr/>
        </p:nvSpPr>
        <p:spPr>
          <a:xfrm>
            <a:off x="8562926" y="4707588"/>
            <a:ext cx="2743199" cy="369332"/>
          </a:xfrm>
          <a:prstGeom prst="rect">
            <a:avLst/>
          </a:prstGeom>
          <a:solidFill>
            <a:schemeClr val="accent1">
              <a:lumMod val="20000"/>
              <a:lumOff val="80000"/>
            </a:schemeClr>
          </a:solidFill>
        </p:spPr>
        <p:txBody>
          <a:bodyPr wrap="square" rtlCol="0">
            <a:spAutoFit/>
          </a:bodyPr>
          <a:lstStyle/>
          <a:p>
            <a:r>
              <a:rPr lang="en-US" dirty="0">
                <a:solidFill>
                  <a:schemeClr val="accent1">
                    <a:lumMod val="50000"/>
                  </a:schemeClr>
                </a:solidFill>
              </a:rPr>
              <a:t>Pipe with Diffuser System</a:t>
            </a:r>
          </a:p>
        </p:txBody>
      </p:sp>
    </p:spTree>
    <p:extLst>
      <p:ext uri="{BB962C8B-B14F-4D97-AF65-F5344CB8AC3E}">
        <p14:creationId xmlns:p14="http://schemas.microsoft.com/office/powerpoint/2010/main" val="3882790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backgroun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87866" y="0"/>
            <a:ext cx="887735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Calculated Diffuser Performance – Exeter NH</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fld id="{82C2375F-DD1E-47D9-86BE-C3C0014BABEF}" type="datetimeFigureOut">
              <a:rPr lang="en-US" smtClean="0">
                <a:latin typeface="+mj-lt"/>
              </a:rPr>
              <a:pPr/>
              <a:t>8/29/2024</a:t>
            </a:fld>
            <a:endParaRPr lang="en-US" dirty="0">
              <a:latin typeface="+mj-lt"/>
            </a:endParaRP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endParaRPr lang="en-US" dirty="0">
              <a:latin typeface="+mj-lt"/>
            </a:endParaRP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23</a:t>
            </a:fld>
            <a:endParaRPr lang="en-US" dirty="0">
              <a:latin typeface="+mj-lt"/>
            </a:endParaRPr>
          </a:p>
        </p:txBody>
      </p:sp>
      <p:graphicFrame>
        <p:nvGraphicFramePr>
          <p:cNvPr id="6" name="Chart 5">
            <a:extLst>
              <a:ext uri="{FF2B5EF4-FFF2-40B4-BE49-F238E27FC236}">
                <a16:creationId xmlns:a16="http://schemas.microsoft.com/office/drawing/2014/main" id="{B4F96F3C-115A-4861-A39C-DE5616FD978B}"/>
              </a:ext>
            </a:extLst>
          </p:cNvPr>
          <p:cNvGraphicFramePr>
            <a:graphicFrameLocks/>
          </p:cNvGraphicFramePr>
          <p:nvPr/>
        </p:nvGraphicFramePr>
        <p:xfrm>
          <a:off x="6793314" y="2672486"/>
          <a:ext cx="4771157" cy="329852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8437954F-B451-DC47-9E0B-C913E7AC72FC}"/>
              </a:ext>
            </a:extLst>
          </p:cNvPr>
          <p:cNvSpPr txBox="1"/>
          <p:nvPr/>
        </p:nvSpPr>
        <p:spPr>
          <a:xfrm>
            <a:off x="1810871" y="2026024"/>
            <a:ext cx="1999129" cy="369332"/>
          </a:xfrm>
          <a:prstGeom prst="rect">
            <a:avLst/>
          </a:prstGeom>
          <a:noFill/>
        </p:spPr>
        <p:txBody>
          <a:bodyPr wrap="square" rtlCol="0">
            <a:spAutoFit/>
          </a:bodyPr>
          <a:lstStyle/>
          <a:p>
            <a:r>
              <a:rPr lang="en-US" dirty="0"/>
              <a:t>Capacity Increase</a:t>
            </a:r>
          </a:p>
        </p:txBody>
      </p:sp>
      <p:sp>
        <p:nvSpPr>
          <p:cNvPr id="8" name="TextBox 7">
            <a:extLst>
              <a:ext uri="{FF2B5EF4-FFF2-40B4-BE49-F238E27FC236}">
                <a16:creationId xmlns:a16="http://schemas.microsoft.com/office/drawing/2014/main" id="{2DF6E8A1-4E2E-A36F-7256-F59871B926B8}"/>
              </a:ext>
            </a:extLst>
          </p:cNvPr>
          <p:cNvSpPr txBox="1"/>
          <p:nvPr/>
        </p:nvSpPr>
        <p:spPr>
          <a:xfrm>
            <a:off x="6884321" y="1980238"/>
            <a:ext cx="2995362" cy="369332"/>
          </a:xfrm>
          <a:prstGeom prst="rect">
            <a:avLst/>
          </a:prstGeom>
          <a:noFill/>
        </p:spPr>
        <p:txBody>
          <a:bodyPr wrap="square" rtlCol="0">
            <a:spAutoFit/>
          </a:bodyPr>
          <a:lstStyle/>
          <a:p>
            <a:r>
              <a:rPr lang="en-US" dirty="0"/>
              <a:t>Outlet Velocity Reduction</a:t>
            </a:r>
          </a:p>
        </p:txBody>
      </p:sp>
      <p:cxnSp>
        <p:nvCxnSpPr>
          <p:cNvPr id="11" name="Straight Arrow Connector 10">
            <a:extLst>
              <a:ext uri="{FF2B5EF4-FFF2-40B4-BE49-F238E27FC236}">
                <a16:creationId xmlns:a16="http://schemas.microsoft.com/office/drawing/2014/main" id="{1A951898-E260-8C13-D2A3-40AF1C9313C1}"/>
              </a:ext>
            </a:extLst>
          </p:cNvPr>
          <p:cNvCxnSpPr>
            <a:cxnSpLocks/>
          </p:cNvCxnSpPr>
          <p:nvPr/>
        </p:nvCxnSpPr>
        <p:spPr>
          <a:xfrm flipH="1">
            <a:off x="8518849" y="4213411"/>
            <a:ext cx="994703"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B1D7C6A-2D40-9766-7036-8A0200388BB1}"/>
              </a:ext>
            </a:extLst>
          </p:cNvPr>
          <p:cNvPicPr>
            <a:picLocks noChangeAspect="1"/>
          </p:cNvPicPr>
          <p:nvPr/>
        </p:nvPicPr>
        <p:blipFill>
          <a:blip r:embed="rId5"/>
          <a:stretch>
            <a:fillRect/>
          </a:stretch>
        </p:blipFill>
        <p:spPr>
          <a:xfrm>
            <a:off x="1033611" y="2456102"/>
            <a:ext cx="4584589" cy="3383573"/>
          </a:xfrm>
          <a:prstGeom prst="rect">
            <a:avLst/>
          </a:prstGeom>
        </p:spPr>
      </p:pic>
      <p:cxnSp>
        <p:nvCxnSpPr>
          <p:cNvPr id="14" name="Straight Connector 13">
            <a:extLst>
              <a:ext uri="{FF2B5EF4-FFF2-40B4-BE49-F238E27FC236}">
                <a16:creationId xmlns:a16="http://schemas.microsoft.com/office/drawing/2014/main" id="{62C37AA3-7BF6-56AB-88F9-469633F8EFD4}"/>
              </a:ext>
            </a:extLst>
          </p:cNvPr>
          <p:cNvCxnSpPr/>
          <p:nvPr/>
        </p:nvCxnSpPr>
        <p:spPr>
          <a:xfrm>
            <a:off x="1613647" y="4661647"/>
            <a:ext cx="50202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DC41F58-E85B-4BA1-B750-F884C5BC5CCC}"/>
              </a:ext>
            </a:extLst>
          </p:cNvPr>
          <p:cNvSpPr txBox="1"/>
          <p:nvPr/>
        </p:nvSpPr>
        <p:spPr>
          <a:xfrm>
            <a:off x="1613648" y="4707127"/>
            <a:ext cx="653692" cy="261610"/>
          </a:xfrm>
          <a:prstGeom prst="rect">
            <a:avLst/>
          </a:prstGeom>
          <a:noFill/>
        </p:spPr>
        <p:txBody>
          <a:bodyPr wrap="square" rtlCol="0">
            <a:spAutoFit/>
          </a:bodyPr>
          <a:lstStyle/>
          <a:p>
            <a:r>
              <a:rPr lang="en-US" sz="1100" dirty="0"/>
              <a:t>Inv 5.3</a:t>
            </a:r>
          </a:p>
        </p:txBody>
      </p:sp>
    </p:spTree>
    <p:extLst>
      <p:ext uri="{BB962C8B-B14F-4D97-AF65-F5344CB8AC3E}">
        <p14:creationId xmlns:p14="http://schemas.microsoft.com/office/powerpoint/2010/main" val="654763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backgroun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87866" y="0"/>
            <a:ext cx="989036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What Next for the Diffuser? </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MS</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24</a:t>
            </a:fld>
            <a:endParaRPr lang="en-US" dirty="0">
              <a:latin typeface="+mj-lt"/>
            </a:endParaRPr>
          </a:p>
        </p:txBody>
      </p:sp>
      <p:sp>
        <p:nvSpPr>
          <p:cNvPr id="2" name="TextBox 1">
            <a:extLst>
              <a:ext uri="{FF2B5EF4-FFF2-40B4-BE49-F238E27FC236}">
                <a16:creationId xmlns:a16="http://schemas.microsoft.com/office/drawing/2014/main" id="{0C74FF19-0B33-FA23-9949-661459AFF6DB}"/>
              </a:ext>
            </a:extLst>
          </p:cNvPr>
          <p:cNvSpPr txBox="1"/>
          <p:nvPr/>
        </p:nvSpPr>
        <p:spPr>
          <a:xfrm>
            <a:off x="1981817" y="1596453"/>
            <a:ext cx="9890369" cy="3908762"/>
          </a:xfrm>
          <a:prstGeom prst="rect">
            <a:avLst/>
          </a:prstGeom>
          <a:noFill/>
        </p:spPr>
        <p:txBody>
          <a:bodyPr wrap="square" rtlCol="0">
            <a:spAutoFit/>
          </a:bodyPr>
          <a:lstStyle/>
          <a:p>
            <a:pPr marL="342900" marR="0" lvl="0" indent="-342900">
              <a:lnSpc>
                <a:spcPct val="115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rPr>
              <a:t>Diffuser system still at demonstration stage</a:t>
            </a:r>
          </a:p>
          <a:p>
            <a:pPr marL="800100" lvl="1" indent="-342900">
              <a:lnSpc>
                <a:spcPct val="115000"/>
              </a:lnSpc>
              <a:buFont typeface="Symbol" panose="05050102010706020507" pitchFamily="18" charset="2"/>
              <a:buChar char=""/>
            </a:pPr>
            <a:r>
              <a:rPr lang="en-US" sz="2400" dirty="0">
                <a:latin typeface="Calibri" panose="020F0502020204030204" pitchFamily="34" charset="0"/>
                <a:ea typeface="Calibri" panose="020F0502020204030204" pitchFamily="34" charset="0"/>
              </a:rPr>
              <a:t>2 DOT installations in ME, 1 in NH</a:t>
            </a:r>
          </a:p>
          <a:p>
            <a:pPr marL="342900" marR="0" lvl="0" indent="-342900">
              <a:lnSpc>
                <a:spcPct val="115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rPr>
              <a:t>Comprehensive research effort by Alex Mann / MaineDOT</a:t>
            </a:r>
          </a:p>
          <a:p>
            <a:pPr marL="800100" lvl="1" indent="-342900">
              <a:lnSpc>
                <a:spcPct val="115000"/>
              </a:lnSpc>
              <a:buFont typeface="Symbol" panose="05050102010706020507" pitchFamily="18" charset="2"/>
              <a:buChar char=""/>
            </a:pPr>
            <a:r>
              <a:rPr lang="en-US" sz="2400" dirty="0">
                <a:latin typeface="Calibri" panose="020F0502020204030204" pitchFamily="34" charset="0"/>
                <a:ea typeface="Calibri" panose="020F0502020204030204" pitchFamily="34" charset="0"/>
              </a:rPr>
              <a:t>Lit. review, computer modeling, flume demonstration, field testing</a:t>
            </a:r>
          </a:p>
          <a:p>
            <a:pPr marL="342900" indent="-342900">
              <a:lnSpc>
                <a:spcPct val="115000"/>
              </a:lnSpc>
              <a:buFont typeface="Symbol" panose="05050102010706020507" pitchFamily="18" charset="2"/>
              <a:buChar char=""/>
            </a:pPr>
            <a:r>
              <a:rPr lang="en-US" sz="2400" dirty="0">
                <a:latin typeface="Calibri" panose="020F0502020204030204" pitchFamily="34" charset="0"/>
                <a:ea typeface="Calibri" panose="020F0502020204030204" pitchFamily="34" charset="0"/>
              </a:rPr>
              <a:t>To advance application and make the Diffuser System a standard design option:</a:t>
            </a:r>
          </a:p>
          <a:p>
            <a:pPr marL="800100" lvl="1" indent="-342900">
              <a:lnSpc>
                <a:spcPct val="115000"/>
              </a:lnSpc>
              <a:buFont typeface="Symbol" panose="05050102010706020507" pitchFamily="18" charset="2"/>
              <a:buChar char=""/>
            </a:pPr>
            <a:r>
              <a:rPr lang="en-US" sz="2400" dirty="0">
                <a:latin typeface="Calibri" panose="020F0502020204030204" pitchFamily="34" charset="0"/>
                <a:ea typeface="Calibri" panose="020F0502020204030204" pitchFamily="34" charset="0"/>
              </a:rPr>
              <a:t>NCHRP or Pooled Fund Research effort by professional researchers </a:t>
            </a:r>
          </a:p>
          <a:p>
            <a:pPr marR="0" lvl="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56881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backgroun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87866" y="0"/>
            <a:ext cx="842912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j-ea"/>
                <a:cs typeface="+mj-cs"/>
              </a:rPr>
              <a:t>References</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MS</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25</a:t>
            </a:fld>
            <a:endParaRPr lang="en-US" dirty="0">
              <a:latin typeface="+mj-lt"/>
            </a:endParaRPr>
          </a:p>
        </p:txBody>
      </p:sp>
      <p:sp>
        <p:nvSpPr>
          <p:cNvPr id="2" name="TextBox 1">
            <a:extLst>
              <a:ext uri="{FF2B5EF4-FFF2-40B4-BE49-F238E27FC236}">
                <a16:creationId xmlns:a16="http://schemas.microsoft.com/office/drawing/2014/main" id="{0C74FF19-0B33-FA23-9949-661459AFF6DB}"/>
              </a:ext>
            </a:extLst>
          </p:cNvPr>
          <p:cNvSpPr txBox="1"/>
          <p:nvPr/>
        </p:nvSpPr>
        <p:spPr>
          <a:xfrm>
            <a:off x="1441206" y="3883124"/>
            <a:ext cx="9968444" cy="3023905"/>
          </a:xfrm>
          <a:prstGeom prst="rect">
            <a:avLst/>
          </a:prstGeom>
          <a:noFill/>
        </p:spPr>
        <p:txBody>
          <a:bodyPr wrap="square" rtlCol="0">
            <a:spAutoFit/>
          </a:bodyPr>
          <a:lstStyle/>
          <a:p>
            <a:pPr>
              <a:lnSpc>
                <a:spcPct val="115000"/>
              </a:lnSpc>
            </a:pPr>
            <a:endParaRPr lang="nb-NO" sz="1800" dirty="0">
              <a:effectLst/>
              <a:latin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000" u="sng" dirty="0">
                <a:latin typeface="Calibri" panose="020F0502020204030204" pitchFamily="34" charset="0"/>
                <a:ea typeface="Calibri" panose="020F0502020204030204" pitchFamily="34" charset="0"/>
              </a:rPr>
              <a:t>Large-Scale Extrusion-Based 3D Printing for Highway Culvert Rehabilitation</a:t>
            </a:r>
          </a:p>
          <a:p>
            <a:pPr lvl="1">
              <a:lnSpc>
                <a:spcPct val="115000"/>
              </a:lnSpc>
            </a:pPr>
            <a:r>
              <a:rPr lang="en-US" sz="2000" dirty="0">
                <a:latin typeface="Calibri" panose="020F0502020204030204" pitchFamily="34" charset="0"/>
                <a:ea typeface="Calibri" panose="020F0502020204030204" pitchFamily="34" charset="0"/>
              </a:rPr>
              <a:t>Sunil Bhandari, Roberto A. Lopez-Anido, James Anderson, Alex Mann</a:t>
            </a:r>
          </a:p>
          <a:p>
            <a:pPr marL="342900" marR="0" lvl="0" indent="-342900">
              <a:lnSpc>
                <a:spcPct val="115000"/>
              </a:lnSpc>
              <a:spcBef>
                <a:spcPts val="0"/>
              </a:spcBef>
              <a:spcAft>
                <a:spcPts val="0"/>
              </a:spcAft>
              <a:buFont typeface="Symbol" panose="05050102010706020507" pitchFamily="18" charset="2"/>
              <a:buChar char=""/>
            </a:pPr>
            <a:r>
              <a:rPr lang="en-US" sz="2000" u="sng" dirty="0">
                <a:latin typeface="Calibri" panose="020F0502020204030204" pitchFamily="34" charset="0"/>
                <a:ea typeface="Calibri" panose="020F0502020204030204" pitchFamily="34" charset="0"/>
              </a:rPr>
              <a:t>Durability of Large-Scale 3D Printed Materials for Transportation Infrastructure</a:t>
            </a:r>
          </a:p>
          <a:p>
            <a:pPr marR="0" lvl="0">
              <a:lnSpc>
                <a:spcPct val="115000"/>
              </a:lnSpc>
              <a:spcBef>
                <a:spcPts val="0"/>
              </a:spcBef>
              <a:spcAft>
                <a:spcPts val="0"/>
              </a:spcAft>
            </a:pPr>
            <a:r>
              <a:rPr lang="en-US" sz="2000" dirty="0">
                <a:latin typeface="Calibri" panose="020F0502020204030204" pitchFamily="34" charset="0"/>
                <a:ea typeface="Calibri" panose="020F0502020204030204" pitchFamily="34" charset="0"/>
              </a:rPr>
              <a:t>         Felipe Saavedra, Dept. of Civil Eng. University of Maine, Advisor: Dr. Roberto Lopez </a:t>
            </a:r>
            <a:r>
              <a:rPr lang="en-US" sz="2000" dirty="0" err="1">
                <a:latin typeface="Calibri" panose="020F0502020204030204" pitchFamily="34" charset="0"/>
                <a:ea typeface="Calibri" panose="020F0502020204030204" pitchFamily="34" charset="0"/>
              </a:rPr>
              <a:t>Anido</a:t>
            </a:r>
            <a:endParaRPr lang="en-US" sz="2000" dirty="0">
              <a:latin typeface="Calibri" panose="020F0502020204030204" pitchFamily="34" charset="0"/>
              <a:ea typeface="Calibri" panose="020F0502020204030204" pitchFamily="34" charset="0"/>
            </a:endParaRPr>
          </a:p>
          <a:p>
            <a:pPr marR="0" lvl="0">
              <a:lnSpc>
                <a:spcPct val="115000"/>
              </a:lnSpc>
              <a:spcBef>
                <a:spcPts val="0"/>
              </a:spcBef>
              <a:spcAft>
                <a:spcPts val="0"/>
              </a:spcAft>
            </a:pPr>
            <a:r>
              <a:rPr lang="en-US" sz="2000" dirty="0">
                <a:latin typeface="Calibri" panose="020F0502020204030204" pitchFamily="34" charset="0"/>
                <a:ea typeface="Calibri" panose="020F0502020204030204" pitchFamily="34" charset="0"/>
              </a:rPr>
              <a:t>      </a:t>
            </a:r>
          </a:p>
          <a:p>
            <a:pPr marR="0" lvl="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51656D55-4FB3-CACD-9CDE-0B8F1ADC0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3320" y="1496199"/>
            <a:ext cx="2057400" cy="2743200"/>
          </a:xfrm>
          <a:prstGeom prst="rect">
            <a:avLst/>
          </a:prstGeom>
        </p:spPr>
      </p:pic>
      <p:pic>
        <p:nvPicPr>
          <p:cNvPr id="4" name="Picture 3">
            <a:extLst>
              <a:ext uri="{FF2B5EF4-FFF2-40B4-BE49-F238E27FC236}">
                <a16:creationId xmlns:a16="http://schemas.microsoft.com/office/drawing/2014/main" id="{65805344-913C-6AFF-7A6C-A71CD4BAD5C9}"/>
              </a:ext>
            </a:extLst>
          </p:cNvPr>
          <p:cNvPicPr>
            <a:picLocks noChangeAspect="1"/>
          </p:cNvPicPr>
          <p:nvPr/>
        </p:nvPicPr>
        <p:blipFill>
          <a:blip r:embed="rId4"/>
          <a:stretch>
            <a:fillRect/>
          </a:stretch>
        </p:blipFill>
        <p:spPr>
          <a:xfrm>
            <a:off x="1441206" y="1534527"/>
            <a:ext cx="2210348" cy="2743200"/>
          </a:xfrm>
          <a:prstGeom prst="rect">
            <a:avLst/>
          </a:prstGeom>
        </p:spPr>
      </p:pic>
      <p:sp>
        <p:nvSpPr>
          <p:cNvPr id="7" name="TextBox 6">
            <a:extLst>
              <a:ext uri="{FF2B5EF4-FFF2-40B4-BE49-F238E27FC236}">
                <a16:creationId xmlns:a16="http://schemas.microsoft.com/office/drawing/2014/main" id="{CFAA50CD-2D7B-B24E-1DCB-EF123DC764DB}"/>
              </a:ext>
            </a:extLst>
          </p:cNvPr>
          <p:cNvSpPr txBox="1"/>
          <p:nvPr/>
        </p:nvSpPr>
        <p:spPr>
          <a:xfrm>
            <a:off x="6011594" y="2077734"/>
            <a:ext cx="1799082" cy="646331"/>
          </a:xfrm>
          <a:prstGeom prst="rect">
            <a:avLst/>
          </a:prstGeom>
          <a:noFill/>
        </p:spPr>
        <p:txBody>
          <a:bodyPr wrap="none" rtlCol="0">
            <a:spAutoFit/>
          </a:bodyPr>
          <a:lstStyle/>
          <a:p>
            <a:r>
              <a:rPr lang="en-US" dirty="0">
                <a:hlinkClick r:id="rId5"/>
              </a:rPr>
              <a:t>www.tidc-utc.org</a:t>
            </a:r>
            <a:endParaRPr lang="en-US" dirty="0"/>
          </a:p>
          <a:p>
            <a:endParaRPr lang="en-US" dirty="0"/>
          </a:p>
        </p:txBody>
      </p:sp>
    </p:spTree>
    <p:extLst>
      <p:ext uri="{BB962C8B-B14F-4D97-AF65-F5344CB8AC3E}">
        <p14:creationId xmlns:p14="http://schemas.microsoft.com/office/powerpoint/2010/main" val="3979266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backgroun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87866" y="0"/>
            <a:ext cx="842912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j-ea"/>
                <a:cs typeface="+mj-cs"/>
              </a:rPr>
              <a:t>Thank You!</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MS</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26</a:t>
            </a:fld>
            <a:endParaRPr lang="en-US" dirty="0">
              <a:latin typeface="+mj-lt"/>
            </a:endParaRPr>
          </a:p>
        </p:txBody>
      </p:sp>
      <p:sp>
        <p:nvSpPr>
          <p:cNvPr id="5" name="TextBox 4">
            <a:extLst>
              <a:ext uri="{FF2B5EF4-FFF2-40B4-BE49-F238E27FC236}">
                <a16:creationId xmlns:a16="http://schemas.microsoft.com/office/drawing/2014/main" id="{2DCB2803-2CAB-4E2C-674C-CBA56C95D2FD}"/>
              </a:ext>
            </a:extLst>
          </p:cNvPr>
          <p:cNvSpPr txBox="1"/>
          <p:nvPr/>
        </p:nvSpPr>
        <p:spPr>
          <a:xfrm>
            <a:off x="797858" y="2448594"/>
            <a:ext cx="4975412" cy="3416320"/>
          </a:xfrm>
          <a:prstGeom prst="rect">
            <a:avLst/>
          </a:prstGeom>
          <a:noFill/>
        </p:spPr>
        <p:txBody>
          <a:bodyPr wrap="square" rtlCol="0">
            <a:spAutoFit/>
          </a:bodyPr>
          <a:lstStyle/>
          <a:p>
            <a:r>
              <a:rPr lang="en-US" dirty="0"/>
              <a:t>Tim Mallette, PE</a:t>
            </a:r>
          </a:p>
          <a:p>
            <a:r>
              <a:rPr lang="en-US" dirty="0"/>
              <a:t>Group Leader, NHDOT Specialty Section</a:t>
            </a:r>
          </a:p>
          <a:p>
            <a:r>
              <a:rPr lang="en-US" dirty="0"/>
              <a:t>NH DOT</a:t>
            </a:r>
          </a:p>
          <a:p>
            <a:r>
              <a:rPr lang="en-US" dirty="0">
                <a:hlinkClick r:id="rId3"/>
              </a:rPr>
              <a:t>timothy.s.mallette@dot.nh.gov</a:t>
            </a:r>
            <a:endParaRPr lang="en-US" dirty="0"/>
          </a:p>
          <a:p>
            <a:r>
              <a:rPr lang="en-US" dirty="0"/>
              <a:t>603.271.2011</a:t>
            </a:r>
          </a:p>
          <a:p>
            <a:endParaRPr lang="en-US" dirty="0"/>
          </a:p>
          <a:p>
            <a:r>
              <a:rPr lang="en-US" dirty="0"/>
              <a:t>Charles Hebson, PE</a:t>
            </a:r>
          </a:p>
          <a:p>
            <a:r>
              <a:rPr lang="en-US" dirty="0"/>
              <a:t>Manager, Surface Water Resources Division</a:t>
            </a:r>
          </a:p>
          <a:p>
            <a:r>
              <a:rPr lang="en-US" dirty="0"/>
              <a:t>MaineDOT / Environmental Office</a:t>
            </a:r>
          </a:p>
          <a:p>
            <a:r>
              <a:rPr lang="en-US" dirty="0">
                <a:hlinkClick r:id="rId4"/>
              </a:rPr>
              <a:t>charles.hebson@maine.gov</a:t>
            </a:r>
            <a:endParaRPr lang="en-US" dirty="0"/>
          </a:p>
          <a:p>
            <a:r>
              <a:rPr lang="en-US" dirty="0"/>
              <a:t>207.557.1052</a:t>
            </a:r>
          </a:p>
          <a:p>
            <a:endParaRPr lang="en-US" dirty="0"/>
          </a:p>
        </p:txBody>
      </p:sp>
      <p:sp>
        <p:nvSpPr>
          <p:cNvPr id="7" name="TextBox 6">
            <a:extLst>
              <a:ext uri="{FF2B5EF4-FFF2-40B4-BE49-F238E27FC236}">
                <a16:creationId xmlns:a16="http://schemas.microsoft.com/office/drawing/2014/main" id="{3CC966D7-F924-6C40-753D-1B7135DB8686}"/>
              </a:ext>
            </a:extLst>
          </p:cNvPr>
          <p:cNvSpPr txBox="1"/>
          <p:nvPr/>
        </p:nvSpPr>
        <p:spPr>
          <a:xfrm>
            <a:off x="9290197" y="6242197"/>
            <a:ext cx="2813832" cy="369332"/>
          </a:xfrm>
          <a:prstGeom prst="rect">
            <a:avLst/>
          </a:prstGeom>
          <a:noFill/>
        </p:spPr>
        <p:txBody>
          <a:bodyPr wrap="square" rtlCol="0">
            <a:spAutoFit/>
          </a:bodyPr>
          <a:lstStyle/>
          <a:p>
            <a:r>
              <a:rPr lang="en-US" i="1" dirty="0"/>
              <a:t>Photo by Univ Maine / TDIC</a:t>
            </a:r>
          </a:p>
        </p:txBody>
      </p:sp>
      <p:sp>
        <p:nvSpPr>
          <p:cNvPr id="8" name="TextBox 7">
            <a:extLst>
              <a:ext uri="{FF2B5EF4-FFF2-40B4-BE49-F238E27FC236}">
                <a16:creationId xmlns:a16="http://schemas.microsoft.com/office/drawing/2014/main" id="{B87B622D-C9F1-EDA8-983B-5AF2F780BCE2}"/>
              </a:ext>
            </a:extLst>
          </p:cNvPr>
          <p:cNvSpPr txBox="1"/>
          <p:nvPr/>
        </p:nvSpPr>
        <p:spPr>
          <a:xfrm>
            <a:off x="9806558" y="668984"/>
            <a:ext cx="2813832" cy="369332"/>
          </a:xfrm>
          <a:prstGeom prst="rect">
            <a:avLst/>
          </a:prstGeom>
          <a:noFill/>
        </p:spPr>
        <p:txBody>
          <a:bodyPr wrap="square" rtlCol="0">
            <a:spAutoFit/>
          </a:bodyPr>
          <a:lstStyle/>
          <a:p>
            <a:r>
              <a:rPr lang="en-US" i="1" dirty="0"/>
              <a:t>Exeter Diffuser Outlet</a:t>
            </a:r>
          </a:p>
        </p:txBody>
      </p:sp>
      <p:pic>
        <p:nvPicPr>
          <p:cNvPr id="4" name="Picture 3">
            <a:extLst>
              <a:ext uri="{FF2B5EF4-FFF2-40B4-BE49-F238E27FC236}">
                <a16:creationId xmlns:a16="http://schemas.microsoft.com/office/drawing/2014/main" id="{DB301AC8-7626-F6F0-7709-E389AB176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4548" y="1668611"/>
            <a:ext cx="5920414" cy="4440310"/>
          </a:xfrm>
          <a:prstGeom prst="rect">
            <a:avLst/>
          </a:prstGeom>
        </p:spPr>
      </p:pic>
    </p:spTree>
    <p:extLst>
      <p:ext uri="{BB962C8B-B14F-4D97-AF65-F5344CB8AC3E}">
        <p14:creationId xmlns:p14="http://schemas.microsoft.com/office/powerpoint/2010/main" val="1598268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backgroun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87866" y="0"/>
            <a:ext cx="842912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j-ea"/>
                <a:cs typeface="+mj-cs"/>
              </a:rPr>
              <a:t>Questions?</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MS</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27</a:t>
            </a:fld>
            <a:endParaRPr lang="en-US" dirty="0">
              <a:latin typeface="+mj-lt"/>
            </a:endParaRPr>
          </a:p>
        </p:txBody>
      </p:sp>
      <p:sp>
        <p:nvSpPr>
          <p:cNvPr id="7" name="TextBox 6">
            <a:extLst>
              <a:ext uri="{FF2B5EF4-FFF2-40B4-BE49-F238E27FC236}">
                <a16:creationId xmlns:a16="http://schemas.microsoft.com/office/drawing/2014/main" id="{3CC966D7-F924-6C40-753D-1B7135DB8686}"/>
              </a:ext>
            </a:extLst>
          </p:cNvPr>
          <p:cNvSpPr txBox="1"/>
          <p:nvPr/>
        </p:nvSpPr>
        <p:spPr>
          <a:xfrm>
            <a:off x="1830514" y="6293508"/>
            <a:ext cx="11150215" cy="338554"/>
          </a:xfrm>
          <a:prstGeom prst="rect">
            <a:avLst/>
          </a:prstGeom>
          <a:noFill/>
        </p:spPr>
        <p:txBody>
          <a:bodyPr wrap="square" rtlCol="0">
            <a:spAutoFit/>
          </a:bodyPr>
          <a:lstStyle/>
          <a:p>
            <a:r>
              <a:rPr lang="en-US" sz="1600" i="1" dirty="0"/>
              <a:t>Courtesy of Archives of the IIHR-</a:t>
            </a:r>
            <a:r>
              <a:rPr lang="en-US" sz="1600" i="1" dirty="0" err="1"/>
              <a:t>Hydroscience</a:t>
            </a:r>
            <a:r>
              <a:rPr lang="en-US" sz="1600" i="1" dirty="0"/>
              <a:t> and Engineering, The University of Iowa College of Engineering </a:t>
            </a:r>
          </a:p>
        </p:txBody>
      </p:sp>
      <p:sp>
        <p:nvSpPr>
          <p:cNvPr id="8" name="TextBox 7">
            <a:extLst>
              <a:ext uri="{FF2B5EF4-FFF2-40B4-BE49-F238E27FC236}">
                <a16:creationId xmlns:a16="http://schemas.microsoft.com/office/drawing/2014/main" id="{B87B622D-C9F1-EDA8-983B-5AF2F780BCE2}"/>
              </a:ext>
            </a:extLst>
          </p:cNvPr>
          <p:cNvSpPr txBox="1"/>
          <p:nvPr/>
        </p:nvSpPr>
        <p:spPr>
          <a:xfrm>
            <a:off x="4762831" y="891690"/>
            <a:ext cx="7429169" cy="369332"/>
          </a:xfrm>
          <a:prstGeom prst="rect">
            <a:avLst/>
          </a:prstGeom>
          <a:noFill/>
        </p:spPr>
        <p:txBody>
          <a:bodyPr wrap="square" rtlCol="0">
            <a:spAutoFit/>
          </a:bodyPr>
          <a:lstStyle/>
          <a:p>
            <a:r>
              <a:rPr lang="en-US" i="1" dirty="0"/>
              <a:t>David Leroy Yarnell’s 36 ft. Long 3’ x 3’ box culvert and 6’ W by 3’ H diffuser</a:t>
            </a:r>
          </a:p>
        </p:txBody>
      </p:sp>
      <p:pic>
        <p:nvPicPr>
          <p:cNvPr id="9" name="Picture 8">
            <a:extLst>
              <a:ext uri="{FF2B5EF4-FFF2-40B4-BE49-F238E27FC236}">
                <a16:creationId xmlns:a16="http://schemas.microsoft.com/office/drawing/2014/main" id="{203030D4-1EED-F684-E6FC-43AD72FF7C93}"/>
              </a:ext>
            </a:extLst>
          </p:cNvPr>
          <p:cNvPicPr>
            <a:picLocks noChangeAspect="1"/>
          </p:cNvPicPr>
          <p:nvPr/>
        </p:nvPicPr>
        <p:blipFill>
          <a:blip r:embed="rId3"/>
          <a:stretch>
            <a:fillRect/>
          </a:stretch>
        </p:blipFill>
        <p:spPr>
          <a:xfrm>
            <a:off x="1900543" y="1457559"/>
            <a:ext cx="7272995" cy="4831811"/>
          </a:xfrm>
          <a:prstGeom prst="rect">
            <a:avLst/>
          </a:prstGeom>
        </p:spPr>
      </p:pic>
      <p:pic>
        <p:nvPicPr>
          <p:cNvPr id="10" name="Picture 9">
            <a:extLst>
              <a:ext uri="{FF2B5EF4-FFF2-40B4-BE49-F238E27FC236}">
                <a16:creationId xmlns:a16="http://schemas.microsoft.com/office/drawing/2014/main" id="{FE7C5789-C4A3-869D-13C3-1ED03C29CB27}"/>
              </a:ext>
            </a:extLst>
          </p:cNvPr>
          <p:cNvPicPr>
            <a:picLocks noChangeAspect="1"/>
          </p:cNvPicPr>
          <p:nvPr/>
        </p:nvPicPr>
        <p:blipFill>
          <a:blip r:embed="rId4"/>
          <a:stretch>
            <a:fillRect/>
          </a:stretch>
        </p:blipFill>
        <p:spPr>
          <a:xfrm>
            <a:off x="10162082" y="5611157"/>
            <a:ext cx="1610270" cy="456414"/>
          </a:xfrm>
          <a:prstGeom prst="rect">
            <a:avLst/>
          </a:prstGeom>
        </p:spPr>
      </p:pic>
      <p:pic>
        <p:nvPicPr>
          <p:cNvPr id="11" name="Picture 10">
            <a:extLst>
              <a:ext uri="{FF2B5EF4-FFF2-40B4-BE49-F238E27FC236}">
                <a16:creationId xmlns:a16="http://schemas.microsoft.com/office/drawing/2014/main" id="{02AB7EFC-AF2E-AA9E-E7C8-8E2F59E1818A}"/>
              </a:ext>
            </a:extLst>
          </p:cNvPr>
          <p:cNvPicPr>
            <a:picLocks noChangeAspect="1"/>
          </p:cNvPicPr>
          <p:nvPr/>
        </p:nvPicPr>
        <p:blipFill>
          <a:blip r:embed="rId5"/>
          <a:stretch>
            <a:fillRect/>
          </a:stretch>
        </p:blipFill>
        <p:spPr>
          <a:xfrm>
            <a:off x="9613125" y="2393025"/>
            <a:ext cx="2323945" cy="485219"/>
          </a:xfrm>
          <a:prstGeom prst="rect">
            <a:avLst/>
          </a:prstGeom>
        </p:spPr>
      </p:pic>
      <p:pic>
        <p:nvPicPr>
          <p:cNvPr id="12" name="Picture 11" descr="A close-up of a logo&#10;&#10;Description automatically generated">
            <a:extLst>
              <a:ext uri="{FF2B5EF4-FFF2-40B4-BE49-F238E27FC236}">
                <a16:creationId xmlns:a16="http://schemas.microsoft.com/office/drawing/2014/main" id="{1EF7AB25-1E41-67B7-F4A1-13612A7FC6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7399" y="3549317"/>
            <a:ext cx="1770850" cy="600576"/>
          </a:xfrm>
          <a:prstGeom prst="rect">
            <a:avLst/>
          </a:prstGeom>
        </p:spPr>
      </p:pic>
    </p:spTree>
    <p:extLst>
      <p:ext uri="{BB962C8B-B14F-4D97-AF65-F5344CB8AC3E}">
        <p14:creationId xmlns:p14="http://schemas.microsoft.com/office/powerpoint/2010/main" val="1848476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969899" y="124438"/>
            <a:ext cx="1006007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b="1" dirty="0">
                <a:solidFill>
                  <a:schemeClr val="tx2"/>
                </a:solidFill>
                <a:latin typeface="+mn-lt"/>
              </a:rPr>
              <a:t>Illustrative HY-8 Model – Exeter Culvert Capacity &amp; Performance</a:t>
            </a:r>
            <a:br>
              <a:rPr lang="en-US" sz="3200" b="1" dirty="0">
                <a:solidFill>
                  <a:schemeClr val="tx2"/>
                </a:solidFill>
              </a:rPr>
            </a:br>
            <a:endParaRPr kumimoji="0" lang="en-US" sz="3200" b="0" i="0" u="none" strike="noStrike" kern="1200" cap="none" spc="0" normalizeH="0" baseline="0" noProof="0" dirty="0">
              <a:ln>
                <a:noFill/>
              </a:ln>
              <a:solidFill>
                <a:schemeClr val="tx1"/>
              </a:solidFill>
              <a:effectLst/>
              <a:uLnTx/>
              <a:uFillTx/>
              <a:latin typeface="+mn-lt"/>
              <a:ea typeface="+mj-ea"/>
              <a:cs typeface="+mj-cs"/>
            </a:endParaRP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3</a:t>
            </a:fld>
            <a:endParaRPr lang="en-US" dirty="0">
              <a:latin typeface="+mj-lt"/>
            </a:endParaRPr>
          </a:p>
        </p:txBody>
      </p:sp>
      <p:pic>
        <p:nvPicPr>
          <p:cNvPr id="4" name="Picture 3">
            <a:extLst>
              <a:ext uri="{FF2B5EF4-FFF2-40B4-BE49-F238E27FC236}">
                <a16:creationId xmlns:a16="http://schemas.microsoft.com/office/drawing/2014/main" id="{64FB1CA7-097D-CBAA-4845-93D675931279}"/>
              </a:ext>
            </a:extLst>
          </p:cNvPr>
          <p:cNvPicPr>
            <a:picLocks noChangeAspect="1"/>
          </p:cNvPicPr>
          <p:nvPr/>
        </p:nvPicPr>
        <p:blipFill>
          <a:blip r:embed="rId3"/>
          <a:stretch>
            <a:fillRect/>
          </a:stretch>
        </p:blipFill>
        <p:spPr>
          <a:xfrm>
            <a:off x="2148143" y="1470397"/>
            <a:ext cx="8719321" cy="5119119"/>
          </a:xfrm>
          <a:prstGeom prst="rect">
            <a:avLst/>
          </a:prstGeom>
        </p:spPr>
      </p:pic>
      <p:cxnSp>
        <p:nvCxnSpPr>
          <p:cNvPr id="8" name="Straight Connector 7">
            <a:extLst>
              <a:ext uri="{FF2B5EF4-FFF2-40B4-BE49-F238E27FC236}">
                <a16:creationId xmlns:a16="http://schemas.microsoft.com/office/drawing/2014/main" id="{541A2779-CF15-1D28-8792-69F37CDEA611}"/>
              </a:ext>
            </a:extLst>
          </p:cNvPr>
          <p:cNvCxnSpPr/>
          <p:nvPr/>
        </p:nvCxnSpPr>
        <p:spPr>
          <a:xfrm flipH="1">
            <a:off x="2480553" y="1714694"/>
            <a:ext cx="4027251" cy="0"/>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96C7466-F6EF-27E2-8507-B2FB4B395701}"/>
              </a:ext>
            </a:extLst>
          </p:cNvPr>
          <p:cNvSpPr txBox="1"/>
          <p:nvPr/>
        </p:nvSpPr>
        <p:spPr>
          <a:xfrm>
            <a:off x="8780178" y="1926077"/>
            <a:ext cx="1975540" cy="646331"/>
          </a:xfrm>
          <a:prstGeom prst="rect">
            <a:avLst/>
          </a:prstGeom>
          <a:noFill/>
        </p:spPr>
        <p:txBody>
          <a:bodyPr wrap="square" rtlCol="0">
            <a:spAutoFit/>
          </a:bodyPr>
          <a:lstStyle/>
          <a:p>
            <a:r>
              <a:rPr lang="en-US" dirty="0"/>
              <a:t>A</a:t>
            </a:r>
            <a:r>
              <a:rPr lang="en-US" baseline="-25000" dirty="0"/>
              <a:t>ws</a:t>
            </a:r>
            <a:r>
              <a:rPr lang="en-US" dirty="0"/>
              <a:t> = 0.41 mi</a:t>
            </a:r>
            <a:r>
              <a:rPr lang="en-US" baseline="30000" dirty="0"/>
              <a:t>2</a:t>
            </a:r>
            <a:r>
              <a:rPr lang="en-US" dirty="0"/>
              <a:t> </a:t>
            </a:r>
          </a:p>
          <a:p>
            <a:r>
              <a:rPr lang="en-US" dirty="0"/>
              <a:t>Q50 = 123 ft</a:t>
            </a:r>
            <a:r>
              <a:rPr lang="en-US" baseline="30000" dirty="0"/>
              <a:t>3</a:t>
            </a:r>
            <a:r>
              <a:rPr lang="en-US" dirty="0"/>
              <a:t>/s</a:t>
            </a:r>
          </a:p>
        </p:txBody>
      </p:sp>
      <p:sp>
        <p:nvSpPr>
          <p:cNvPr id="10" name="TextBox 9">
            <a:extLst>
              <a:ext uri="{FF2B5EF4-FFF2-40B4-BE49-F238E27FC236}">
                <a16:creationId xmlns:a16="http://schemas.microsoft.com/office/drawing/2014/main" id="{0E43AB53-19BB-CBB5-1F99-9E37AA7D2A53}"/>
              </a:ext>
            </a:extLst>
          </p:cNvPr>
          <p:cNvSpPr txBox="1"/>
          <p:nvPr/>
        </p:nvSpPr>
        <p:spPr>
          <a:xfrm>
            <a:off x="2617929" y="3782928"/>
            <a:ext cx="2047449" cy="369332"/>
          </a:xfrm>
          <a:prstGeom prst="rect">
            <a:avLst/>
          </a:prstGeom>
          <a:noFill/>
        </p:spPr>
        <p:txBody>
          <a:bodyPr wrap="square" rtlCol="0">
            <a:spAutoFit/>
          </a:bodyPr>
          <a:lstStyle/>
          <a:p>
            <a:r>
              <a:rPr lang="en-US" dirty="0">
                <a:solidFill>
                  <a:schemeClr val="accent1">
                    <a:lumMod val="50000"/>
                  </a:schemeClr>
                </a:solidFill>
              </a:rPr>
              <a:t>Existing  42” CMP</a:t>
            </a:r>
          </a:p>
        </p:txBody>
      </p:sp>
      <p:sp>
        <p:nvSpPr>
          <p:cNvPr id="11" name="TextBox 10">
            <a:extLst>
              <a:ext uri="{FF2B5EF4-FFF2-40B4-BE49-F238E27FC236}">
                <a16:creationId xmlns:a16="http://schemas.microsoft.com/office/drawing/2014/main" id="{10C2F00C-E2F8-4646-CC2A-A027EDC09A55}"/>
              </a:ext>
            </a:extLst>
          </p:cNvPr>
          <p:cNvSpPr txBox="1"/>
          <p:nvPr/>
        </p:nvSpPr>
        <p:spPr>
          <a:xfrm>
            <a:off x="2804250" y="1714694"/>
            <a:ext cx="3013844" cy="584775"/>
          </a:xfrm>
          <a:prstGeom prst="rect">
            <a:avLst/>
          </a:prstGeom>
          <a:noFill/>
        </p:spPr>
        <p:txBody>
          <a:bodyPr wrap="square" rtlCol="0">
            <a:spAutoFit/>
          </a:bodyPr>
          <a:lstStyle/>
          <a:p>
            <a:r>
              <a:rPr lang="en-US" dirty="0">
                <a:solidFill>
                  <a:schemeClr val="accent1">
                    <a:lumMod val="50000"/>
                  </a:schemeClr>
                </a:solidFill>
              </a:rPr>
              <a:t>Liner  34” </a:t>
            </a:r>
            <a:r>
              <a:rPr lang="en-US" i="1" dirty="0">
                <a:solidFill>
                  <a:schemeClr val="accent1">
                    <a:lumMod val="50000"/>
                  </a:schemeClr>
                </a:solidFill>
              </a:rPr>
              <a:t>(overtopping)</a:t>
            </a:r>
          </a:p>
          <a:p>
            <a:r>
              <a:rPr lang="en-US" sz="1400" i="1" dirty="0">
                <a:solidFill>
                  <a:schemeClr val="accent1">
                    <a:lumMod val="50000"/>
                  </a:schemeClr>
                </a:solidFill>
              </a:rPr>
              <a:t>(8” reduction in D assumed)</a:t>
            </a:r>
          </a:p>
        </p:txBody>
      </p:sp>
      <p:sp>
        <p:nvSpPr>
          <p:cNvPr id="2" name="TextBox 1">
            <a:extLst>
              <a:ext uri="{FF2B5EF4-FFF2-40B4-BE49-F238E27FC236}">
                <a16:creationId xmlns:a16="http://schemas.microsoft.com/office/drawing/2014/main" id="{EB721A4A-458D-9E3E-0E82-CB67223B5031}"/>
              </a:ext>
            </a:extLst>
          </p:cNvPr>
          <p:cNvSpPr txBox="1"/>
          <p:nvPr/>
        </p:nvSpPr>
        <p:spPr>
          <a:xfrm>
            <a:off x="9180258" y="2692612"/>
            <a:ext cx="1416424" cy="307777"/>
          </a:xfrm>
          <a:prstGeom prst="rect">
            <a:avLst/>
          </a:prstGeom>
          <a:noFill/>
        </p:spPr>
        <p:txBody>
          <a:bodyPr wrap="square" rtlCol="0">
            <a:spAutoFit/>
          </a:bodyPr>
          <a:lstStyle/>
          <a:p>
            <a:r>
              <a:rPr lang="en-US" sz="1400" i="1" dirty="0"/>
              <a:t>By </a:t>
            </a:r>
            <a:r>
              <a:rPr lang="en-US" sz="1400" i="1" dirty="0" err="1"/>
              <a:t>StreamStats</a:t>
            </a:r>
            <a:endParaRPr lang="en-US" sz="1400" i="1" dirty="0"/>
          </a:p>
        </p:txBody>
      </p:sp>
    </p:spTree>
    <p:extLst>
      <p:ext uri="{BB962C8B-B14F-4D97-AF65-F5344CB8AC3E}">
        <p14:creationId xmlns:p14="http://schemas.microsoft.com/office/powerpoint/2010/main" val="498548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05933" y="364945"/>
            <a:ext cx="442933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4400" b="1" dirty="0">
                <a:solidFill>
                  <a:schemeClr val="tx2"/>
                </a:solidFill>
                <a:latin typeface="+mn-lt"/>
              </a:rPr>
              <a:t>Collaboration Idea</a:t>
            </a:r>
            <a:br>
              <a:rPr lang="en-US" sz="4400" b="1" dirty="0">
                <a:solidFill>
                  <a:schemeClr val="tx2"/>
                </a:solidFill>
              </a:rPr>
            </a:br>
            <a:endParaRPr kumimoji="0" lang="en-US" sz="4400" b="0" i="0" u="none" strike="noStrike" kern="1200" cap="none" spc="0" normalizeH="0" baseline="0" noProof="0" dirty="0">
              <a:ln>
                <a:noFill/>
              </a:ln>
              <a:solidFill>
                <a:schemeClr val="tx1"/>
              </a:solidFill>
              <a:effectLst/>
              <a:uLnTx/>
              <a:uFillTx/>
              <a:latin typeface="+mn-lt"/>
              <a:ea typeface="+mj-ea"/>
              <a:cs typeface="+mj-cs"/>
            </a:endParaRP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4</a:t>
            </a:fld>
            <a:endParaRPr lang="en-US" dirty="0">
              <a:latin typeface="+mj-lt"/>
            </a:endParaRPr>
          </a:p>
        </p:txBody>
      </p:sp>
      <p:sp>
        <p:nvSpPr>
          <p:cNvPr id="5" name="TextBox 4">
            <a:extLst>
              <a:ext uri="{FF2B5EF4-FFF2-40B4-BE49-F238E27FC236}">
                <a16:creationId xmlns:a16="http://schemas.microsoft.com/office/drawing/2014/main" id="{1F6603F6-52D0-7589-2AB7-DC33ABDF9AA1}"/>
              </a:ext>
            </a:extLst>
          </p:cNvPr>
          <p:cNvSpPr txBox="1"/>
          <p:nvPr/>
        </p:nvSpPr>
        <p:spPr>
          <a:xfrm>
            <a:off x="1185958" y="1802112"/>
            <a:ext cx="10098610" cy="3693319"/>
          </a:xfrm>
          <a:prstGeom prst="rect">
            <a:avLst/>
          </a:prstGeom>
          <a:noFill/>
        </p:spPr>
        <p:txBody>
          <a:bodyPr wrap="square">
            <a:spAutoFit/>
          </a:bodyPr>
          <a:lstStyle/>
          <a:p>
            <a:r>
              <a:rPr lang="en-US" sz="2800" b="1" dirty="0"/>
              <a:t>Culvert outlet diffuser for 42” dia. CMP rehabilitation liner system </a:t>
            </a:r>
          </a:p>
          <a:p>
            <a:endParaRPr lang="en-US" sz="2400" dirty="0"/>
          </a:p>
          <a:p>
            <a:r>
              <a:rPr lang="en-US" sz="2600" dirty="0"/>
              <a:t>Proposed solution: 3D printed culvert diffuser manufactured @ </a:t>
            </a:r>
            <a:r>
              <a:rPr lang="en-US" sz="2600" i="1" dirty="0"/>
              <a:t>University of Maine</a:t>
            </a:r>
            <a:r>
              <a:rPr lang="en-US" sz="2600" dirty="0"/>
              <a:t> by segments and assembled at the site.</a:t>
            </a:r>
          </a:p>
          <a:p>
            <a:endParaRPr lang="en-US" sz="2600" dirty="0"/>
          </a:p>
          <a:p>
            <a:r>
              <a:rPr lang="en-US" sz="2600" dirty="0"/>
              <a:t>Additional </a:t>
            </a:r>
            <a:r>
              <a:rPr lang="en-US" sz="2600" i="1" dirty="0"/>
              <a:t>system</a:t>
            </a:r>
            <a:r>
              <a:rPr lang="en-US" sz="2600" dirty="0"/>
              <a:t> components included:</a:t>
            </a:r>
          </a:p>
          <a:p>
            <a:pPr marL="342900" indent="-342900">
              <a:buFont typeface="Arial" panose="020B0604020202020204" pitchFamily="34" charset="0"/>
              <a:buChar char="•"/>
            </a:pPr>
            <a:r>
              <a:rPr lang="en-US" sz="2600" dirty="0"/>
              <a:t>New inlet header w/ </a:t>
            </a:r>
            <a:r>
              <a:rPr lang="en-US" sz="2600" dirty="0" err="1"/>
              <a:t>HydroBell</a:t>
            </a:r>
            <a:r>
              <a:rPr lang="en-US" sz="2600" dirty="0"/>
              <a:t> (“improved inlet”)</a:t>
            </a:r>
          </a:p>
          <a:p>
            <a:pPr marL="342900" indent="-342900">
              <a:buFont typeface="Arial" panose="020B0604020202020204" pitchFamily="34" charset="0"/>
              <a:buChar char="•"/>
            </a:pPr>
            <a:r>
              <a:rPr lang="en-US" sz="2600" dirty="0"/>
              <a:t>Smooth bore HDPE liner pipe (SnapTite)</a:t>
            </a:r>
          </a:p>
          <a:p>
            <a:endParaRPr lang="en-US" sz="2600" dirty="0"/>
          </a:p>
        </p:txBody>
      </p:sp>
      <p:sp>
        <p:nvSpPr>
          <p:cNvPr id="2" name="TextBox 1">
            <a:extLst>
              <a:ext uri="{FF2B5EF4-FFF2-40B4-BE49-F238E27FC236}">
                <a16:creationId xmlns:a16="http://schemas.microsoft.com/office/drawing/2014/main" id="{EBE7FC86-831B-3B12-FE76-2359FD6C97DF}"/>
              </a:ext>
            </a:extLst>
          </p:cNvPr>
          <p:cNvSpPr txBox="1"/>
          <p:nvPr/>
        </p:nvSpPr>
        <p:spPr>
          <a:xfrm>
            <a:off x="2004501" y="5565869"/>
            <a:ext cx="5807413" cy="923330"/>
          </a:xfrm>
          <a:prstGeom prst="rect">
            <a:avLst/>
          </a:prstGeom>
          <a:noFill/>
        </p:spPr>
        <p:txBody>
          <a:bodyPr wrap="square" rtlCol="0">
            <a:spAutoFit/>
          </a:bodyPr>
          <a:lstStyle/>
          <a:p>
            <a:r>
              <a:rPr lang="en-US" b="1" i="1" dirty="0">
                <a:solidFill>
                  <a:schemeClr val="tx2"/>
                </a:solidFill>
              </a:rPr>
              <a:t>University of Maine:  Advanced Structures &amp; Composites Center and Transportation Infrastructure Durability Center (TDIC)</a:t>
            </a:r>
          </a:p>
        </p:txBody>
      </p:sp>
      <p:pic>
        <p:nvPicPr>
          <p:cNvPr id="7" name="Picture 6">
            <a:extLst>
              <a:ext uri="{FF2B5EF4-FFF2-40B4-BE49-F238E27FC236}">
                <a16:creationId xmlns:a16="http://schemas.microsoft.com/office/drawing/2014/main" id="{D8E42697-F8A1-E75A-4C0F-801A42C11A2B}"/>
              </a:ext>
            </a:extLst>
          </p:cNvPr>
          <p:cNvPicPr>
            <a:picLocks noChangeAspect="1"/>
          </p:cNvPicPr>
          <p:nvPr/>
        </p:nvPicPr>
        <p:blipFill>
          <a:blip r:embed="rId3"/>
          <a:stretch>
            <a:fillRect/>
          </a:stretch>
        </p:blipFill>
        <p:spPr>
          <a:xfrm>
            <a:off x="8391584" y="3496137"/>
            <a:ext cx="3591829" cy="3002837"/>
          </a:xfrm>
          <a:prstGeom prst="rect">
            <a:avLst/>
          </a:prstGeom>
        </p:spPr>
      </p:pic>
    </p:spTree>
    <p:extLst>
      <p:ext uri="{BB962C8B-B14F-4D97-AF65-F5344CB8AC3E}">
        <p14:creationId xmlns:p14="http://schemas.microsoft.com/office/powerpoint/2010/main" val="451237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13814" y="0"/>
            <a:ext cx="1003650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Suitable Site Conditions for Diffuser Application </a:t>
            </a:r>
          </a:p>
        </p:txBody>
      </p:sp>
      <p:sp>
        <p:nvSpPr>
          <p:cNvPr id="2" name="TextBox 1"/>
          <p:cNvSpPr txBox="1"/>
          <p:nvPr/>
        </p:nvSpPr>
        <p:spPr>
          <a:xfrm>
            <a:off x="1981235" y="1358725"/>
            <a:ext cx="9127751" cy="5041380"/>
          </a:xfrm>
          <a:prstGeom prst="rect">
            <a:avLst/>
          </a:prstGeom>
          <a:noFill/>
        </p:spPr>
        <p:txBody>
          <a:bodyPr wrap="square" rtlCol="0">
            <a:spAutoFit/>
          </a:bodyPr>
          <a:lstStyle/>
          <a:p>
            <a:pPr marR="0" lvl="0">
              <a:lnSpc>
                <a:spcPct val="115000"/>
              </a:lnSpc>
              <a:spcBef>
                <a:spcPts val="0"/>
              </a:spcBef>
              <a:spcAft>
                <a:spcPts val="0"/>
              </a:spcAft>
            </a:pPr>
            <a:r>
              <a:rPr lang="en-US" sz="2400" u="sng" dirty="0">
                <a:latin typeface="Calibri" panose="020F0502020204030204" pitchFamily="34" charset="0"/>
                <a:ea typeface="Calibri" panose="020F0502020204030204" pitchFamily="34" charset="0"/>
              </a:rPr>
              <a:t>Performance Related</a:t>
            </a:r>
          </a:p>
          <a:p>
            <a:pPr marL="342900" marR="0" lvl="0" indent="-342900">
              <a:lnSpc>
                <a:spcPct val="115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rPr>
              <a:t>Channel slope</a:t>
            </a:r>
            <a:endParaRPr lang="en-US" sz="24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rPr>
              <a:t>Tailwater for submergence of outlet at peak design flow </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rPr>
              <a:t>Velocity head in approach pipe / headwater depth</a:t>
            </a:r>
          </a:p>
          <a:p>
            <a:pPr marL="342900" marR="0" lvl="0" indent="-342900">
              <a:lnSpc>
                <a:spcPct val="115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rPr>
              <a:t>Anticipated Diffuser System benefits</a:t>
            </a:r>
          </a:p>
          <a:p>
            <a:pPr marL="800100" lvl="1" indent="-342900">
              <a:lnSpc>
                <a:spcPct val="115000"/>
              </a:lnSpc>
              <a:buFont typeface="Symbol" panose="05050102010706020507" pitchFamily="18" charset="2"/>
              <a:buChar char=""/>
            </a:pPr>
            <a:r>
              <a:rPr lang="en-US" sz="2400" dirty="0">
                <a:latin typeface="Calibri" panose="020F0502020204030204" pitchFamily="34" charset="0"/>
                <a:ea typeface="Calibri" panose="020F0502020204030204" pitchFamily="34" charset="0"/>
              </a:rPr>
              <a:t>increase in pipe capacity of 30 – 35% can be realized </a:t>
            </a:r>
          </a:p>
          <a:p>
            <a:pPr marL="800100" lvl="1" indent="-342900">
              <a:lnSpc>
                <a:spcPct val="115000"/>
              </a:lnSpc>
              <a:buFont typeface="Symbol" panose="05050102010706020507" pitchFamily="18" charset="2"/>
              <a:buChar char=""/>
            </a:pPr>
            <a:r>
              <a:rPr lang="en-US" sz="2400" dirty="0">
                <a:latin typeface="Calibri" panose="020F0502020204030204" pitchFamily="34" charset="0"/>
                <a:ea typeface="Calibri" panose="020F0502020204030204" pitchFamily="34" charset="0"/>
              </a:rPr>
              <a:t>decrease in outlet velocity compared to other options</a:t>
            </a:r>
          </a:p>
          <a:p>
            <a:pPr marL="800100" lvl="1" indent="-342900">
              <a:lnSpc>
                <a:spcPct val="115000"/>
              </a:lnSpc>
              <a:buFont typeface="Symbol" panose="05050102010706020507" pitchFamily="18" charset="2"/>
              <a:buChar char=""/>
            </a:pPr>
            <a:r>
              <a:rPr lang="en-US" sz="2400" dirty="0">
                <a:latin typeface="Calibri" panose="020F0502020204030204" pitchFamily="34" charset="0"/>
                <a:ea typeface="Calibri" panose="020F0502020204030204" pitchFamily="34" charset="0"/>
              </a:rPr>
              <a:t>resilience for increased design flows due to climate change</a:t>
            </a:r>
          </a:p>
          <a:p>
            <a:pPr marR="0" lvl="0">
              <a:lnSpc>
                <a:spcPct val="115000"/>
              </a:lnSpc>
              <a:spcBef>
                <a:spcPts val="0"/>
              </a:spcBef>
              <a:spcAft>
                <a:spcPts val="0"/>
              </a:spcAft>
            </a:pPr>
            <a:r>
              <a:rPr lang="en-US" sz="2400" u="sng" dirty="0">
                <a:latin typeface="Calibri" panose="020F0502020204030204" pitchFamily="34" charset="0"/>
                <a:ea typeface="Calibri" panose="020F0502020204030204" pitchFamily="34" charset="0"/>
              </a:rPr>
              <a:t>Advantages for Site Constraints such as:</a:t>
            </a:r>
            <a:endParaRPr lang="en-US" sz="2400" u="sng"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rPr>
              <a:t>High </a:t>
            </a:r>
            <a:r>
              <a:rPr lang="en-US" sz="2400" dirty="0">
                <a:latin typeface="Calibri" panose="020F0502020204030204" pitchFamily="34" charset="0"/>
                <a:ea typeface="Calibri" panose="020F0502020204030204" pitchFamily="34" charset="0"/>
              </a:rPr>
              <a:t>embankments that are difficult to excavate below inverts</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rPr>
              <a:t>High traffic areas</a:t>
            </a:r>
          </a:p>
          <a:p>
            <a:endParaRPr lang="en-US" dirty="0"/>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5</a:t>
            </a:fld>
            <a:endParaRPr lang="en-US" dirty="0">
              <a:latin typeface="+mj-lt"/>
            </a:endParaRPr>
          </a:p>
        </p:txBody>
      </p:sp>
    </p:spTree>
    <p:extLst>
      <p:ext uri="{BB962C8B-B14F-4D97-AF65-F5344CB8AC3E}">
        <p14:creationId xmlns:p14="http://schemas.microsoft.com/office/powerpoint/2010/main" val="384571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2104405" y="0"/>
            <a:ext cx="923674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mn-lt"/>
                <a:ea typeface="+mj-ea"/>
                <a:cs typeface="+mj-cs"/>
              </a:rPr>
              <a:t>Alex Mann’s Diffuser Design for Small D </a:t>
            </a:r>
            <a:r>
              <a:rPr lang="en-US" sz="3600" dirty="0">
                <a:solidFill>
                  <a:schemeClr val="tx2"/>
                </a:solidFill>
                <a:latin typeface="+mn-lt"/>
              </a:rPr>
              <a:t>Pipes</a:t>
            </a:r>
            <a:endParaRPr kumimoji="0" lang="en-US" sz="3600" b="0" i="0" u="none" strike="noStrike" kern="1200" cap="none" spc="0" normalizeH="0" baseline="0" noProof="0" dirty="0">
              <a:ln>
                <a:noFill/>
              </a:ln>
              <a:solidFill>
                <a:schemeClr val="tx2"/>
              </a:solidFill>
              <a:effectLst/>
              <a:uLnTx/>
              <a:uFillTx/>
              <a:latin typeface="+mn-lt"/>
              <a:ea typeface="+mj-ea"/>
              <a:cs typeface="+mj-cs"/>
            </a:endParaRP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pic>
        <p:nvPicPr>
          <p:cNvPr id="5" name="Picture 4">
            <a:extLst>
              <a:ext uri="{FF2B5EF4-FFF2-40B4-BE49-F238E27FC236}">
                <a16:creationId xmlns:a16="http://schemas.microsoft.com/office/drawing/2014/main" id="{8D9F4ED9-B357-E99F-EA71-19583BB9FA75}"/>
              </a:ext>
            </a:extLst>
          </p:cNvPr>
          <p:cNvPicPr>
            <a:picLocks noChangeAspect="1"/>
          </p:cNvPicPr>
          <p:nvPr/>
        </p:nvPicPr>
        <p:blipFill>
          <a:blip r:embed="rId3"/>
          <a:stretch>
            <a:fillRect/>
          </a:stretch>
        </p:blipFill>
        <p:spPr>
          <a:xfrm>
            <a:off x="1672995" y="1733606"/>
            <a:ext cx="7621702" cy="2860490"/>
          </a:xfrm>
          <a:prstGeom prst="rect">
            <a:avLst/>
          </a:prstGeom>
        </p:spPr>
      </p:pic>
      <p:sp>
        <p:nvSpPr>
          <p:cNvPr id="6" name="TextBox 5">
            <a:extLst>
              <a:ext uri="{FF2B5EF4-FFF2-40B4-BE49-F238E27FC236}">
                <a16:creationId xmlns:a16="http://schemas.microsoft.com/office/drawing/2014/main" id="{07E27E51-F713-6BB8-A44E-B4A54D9EDC60}"/>
              </a:ext>
            </a:extLst>
          </p:cNvPr>
          <p:cNvSpPr txBox="1"/>
          <p:nvPr/>
        </p:nvSpPr>
        <p:spPr>
          <a:xfrm>
            <a:off x="5561218" y="4947386"/>
            <a:ext cx="6015535" cy="461665"/>
          </a:xfrm>
          <a:prstGeom prst="rect">
            <a:avLst/>
          </a:prstGeom>
          <a:noFill/>
        </p:spPr>
        <p:txBody>
          <a:bodyPr wrap="square" rtlCol="0">
            <a:spAutoFit/>
          </a:bodyPr>
          <a:lstStyle/>
          <a:p>
            <a:r>
              <a:rPr lang="en-US" sz="2400" i="1" dirty="0"/>
              <a:t>Flared Outlet to Reduce Expansion Losses</a:t>
            </a:r>
          </a:p>
        </p:txBody>
      </p:sp>
      <p:cxnSp>
        <p:nvCxnSpPr>
          <p:cNvPr id="8" name="Straight Arrow Connector 7">
            <a:extLst>
              <a:ext uri="{FF2B5EF4-FFF2-40B4-BE49-F238E27FC236}">
                <a16:creationId xmlns:a16="http://schemas.microsoft.com/office/drawing/2014/main" id="{036FD7A0-9627-F219-517E-FE4A53FA5A4D}"/>
              </a:ext>
            </a:extLst>
          </p:cNvPr>
          <p:cNvCxnSpPr>
            <a:cxnSpLocks/>
          </p:cNvCxnSpPr>
          <p:nvPr/>
        </p:nvCxnSpPr>
        <p:spPr>
          <a:xfrm flipH="1" flipV="1">
            <a:off x="7076049" y="3059169"/>
            <a:ext cx="1252025" cy="18247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85BCB3E-C8C3-4DD6-983A-E60720A1FA5C}"/>
              </a:ext>
            </a:extLst>
          </p:cNvPr>
          <p:cNvCxnSpPr>
            <a:cxnSpLocks/>
          </p:cNvCxnSpPr>
          <p:nvPr/>
        </p:nvCxnSpPr>
        <p:spPr>
          <a:xfrm flipV="1">
            <a:off x="4389453" y="2373754"/>
            <a:ext cx="2559987" cy="3413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3EC03C-D0D1-9313-8333-AE639A22246E}"/>
              </a:ext>
            </a:extLst>
          </p:cNvPr>
          <p:cNvCxnSpPr>
            <a:cxnSpLocks/>
          </p:cNvCxnSpPr>
          <p:nvPr/>
        </p:nvCxnSpPr>
        <p:spPr>
          <a:xfrm>
            <a:off x="4389453" y="3240217"/>
            <a:ext cx="2686596" cy="3476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525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42325" y="126460"/>
            <a:ext cx="10161606" cy="10434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n-lt"/>
                <a:ea typeface="+mj-ea"/>
                <a:cs typeface="+mj-cs"/>
              </a:rPr>
              <a:t>Project Vicinity  Portsmouth-Exeter Seacoast NH</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7</a:t>
            </a:fld>
            <a:endParaRPr lang="en-US" dirty="0">
              <a:latin typeface="+mj-lt"/>
            </a:endParaRPr>
          </a:p>
        </p:txBody>
      </p:sp>
      <p:pic>
        <p:nvPicPr>
          <p:cNvPr id="8" name="Picture 7">
            <a:extLst>
              <a:ext uri="{FF2B5EF4-FFF2-40B4-BE49-F238E27FC236}">
                <a16:creationId xmlns:a16="http://schemas.microsoft.com/office/drawing/2014/main" id="{8746D8C2-1146-1E3D-575D-C79B9C2F2111}"/>
              </a:ext>
            </a:extLst>
          </p:cNvPr>
          <p:cNvPicPr>
            <a:picLocks noChangeAspect="1"/>
          </p:cNvPicPr>
          <p:nvPr/>
        </p:nvPicPr>
        <p:blipFill>
          <a:blip r:embed="rId3"/>
          <a:stretch>
            <a:fillRect/>
          </a:stretch>
        </p:blipFill>
        <p:spPr>
          <a:xfrm>
            <a:off x="4281347" y="1412536"/>
            <a:ext cx="7135531" cy="5076663"/>
          </a:xfrm>
          <a:prstGeom prst="rect">
            <a:avLst/>
          </a:prstGeom>
        </p:spPr>
      </p:pic>
      <p:sp>
        <p:nvSpPr>
          <p:cNvPr id="9" name="Oval 8">
            <a:extLst>
              <a:ext uri="{FF2B5EF4-FFF2-40B4-BE49-F238E27FC236}">
                <a16:creationId xmlns:a16="http://schemas.microsoft.com/office/drawing/2014/main" id="{F5087BC3-D9E0-6568-DD40-3F8CFDC0AC88}"/>
              </a:ext>
            </a:extLst>
          </p:cNvPr>
          <p:cNvSpPr/>
          <p:nvPr/>
        </p:nvSpPr>
        <p:spPr>
          <a:xfrm>
            <a:off x="4885767" y="5204434"/>
            <a:ext cx="1052866" cy="521161"/>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73F367-DB25-1BB5-5919-767406C6C409}"/>
              </a:ext>
            </a:extLst>
          </p:cNvPr>
          <p:cNvSpPr txBox="1"/>
          <p:nvPr/>
        </p:nvSpPr>
        <p:spPr>
          <a:xfrm>
            <a:off x="4082270" y="5076132"/>
            <a:ext cx="894945" cy="369332"/>
          </a:xfrm>
          <a:prstGeom prst="rect">
            <a:avLst/>
          </a:prstGeom>
          <a:noFill/>
        </p:spPr>
        <p:txBody>
          <a:bodyPr wrap="square" rtlCol="0">
            <a:spAutoFit/>
          </a:bodyPr>
          <a:lstStyle/>
          <a:p>
            <a:r>
              <a:rPr lang="en-US" i="1" dirty="0">
                <a:solidFill>
                  <a:srgbClr val="FF0000"/>
                </a:solidFill>
              </a:rPr>
              <a:t>Project</a:t>
            </a:r>
          </a:p>
        </p:txBody>
      </p:sp>
      <p:pic>
        <p:nvPicPr>
          <p:cNvPr id="4" name="Picture 3">
            <a:extLst>
              <a:ext uri="{FF2B5EF4-FFF2-40B4-BE49-F238E27FC236}">
                <a16:creationId xmlns:a16="http://schemas.microsoft.com/office/drawing/2014/main" id="{08FCC473-1211-510A-836C-0E2C87932752}"/>
              </a:ext>
            </a:extLst>
          </p:cNvPr>
          <p:cNvPicPr>
            <a:picLocks noChangeAspect="1"/>
          </p:cNvPicPr>
          <p:nvPr/>
        </p:nvPicPr>
        <p:blipFill>
          <a:blip r:embed="rId4"/>
          <a:stretch>
            <a:fillRect/>
          </a:stretch>
        </p:blipFill>
        <p:spPr>
          <a:xfrm>
            <a:off x="935325" y="2942481"/>
            <a:ext cx="2711960" cy="2610261"/>
          </a:xfrm>
          <a:prstGeom prst="rect">
            <a:avLst/>
          </a:prstGeom>
        </p:spPr>
      </p:pic>
    </p:spTree>
    <p:extLst>
      <p:ext uri="{BB962C8B-B14F-4D97-AF65-F5344CB8AC3E}">
        <p14:creationId xmlns:p14="http://schemas.microsoft.com/office/powerpoint/2010/main" val="1257051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61781" y="0"/>
            <a:ext cx="94837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n-lt"/>
                <a:ea typeface="+mj-ea"/>
                <a:cs typeface="+mj-cs"/>
              </a:rPr>
              <a:t>Project Vicinity North of NH Rte. 101 </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8</a:t>
            </a:fld>
            <a:endParaRPr lang="en-US" dirty="0">
              <a:latin typeface="+mj-lt"/>
            </a:endParaRPr>
          </a:p>
        </p:txBody>
      </p:sp>
      <p:pic>
        <p:nvPicPr>
          <p:cNvPr id="4" name="Picture 3">
            <a:extLst>
              <a:ext uri="{FF2B5EF4-FFF2-40B4-BE49-F238E27FC236}">
                <a16:creationId xmlns:a16="http://schemas.microsoft.com/office/drawing/2014/main" id="{2A4BDF7B-6428-F6D5-3BC2-5DDBCF76B25E}"/>
              </a:ext>
            </a:extLst>
          </p:cNvPr>
          <p:cNvPicPr>
            <a:picLocks noChangeAspect="1"/>
          </p:cNvPicPr>
          <p:nvPr/>
        </p:nvPicPr>
        <p:blipFill>
          <a:blip r:embed="rId3"/>
          <a:stretch>
            <a:fillRect/>
          </a:stretch>
        </p:blipFill>
        <p:spPr>
          <a:xfrm>
            <a:off x="2911151" y="1580260"/>
            <a:ext cx="6976188" cy="4928490"/>
          </a:xfrm>
          <a:prstGeom prst="rect">
            <a:avLst/>
          </a:prstGeom>
        </p:spPr>
      </p:pic>
    </p:spTree>
    <p:extLst>
      <p:ext uri="{BB962C8B-B14F-4D97-AF65-F5344CB8AC3E}">
        <p14:creationId xmlns:p14="http://schemas.microsoft.com/office/powerpoint/2010/main" val="3671545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8099" cy="6858000"/>
          </a:xfrm>
          <a:prstGeom prst="rect">
            <a:avLst/>
          </a:prstGeom>
        </p:spPr>
      </p:pic>
      <p:sp>
        <p:nvSpPr>
          <p:cNvPr id="19" name="Title Placeholder 1"/>
          <p:cNvSpPr txBox="1">
            <a:spLocks noGrp="1"/>
          </p:cNvSpPr>
          <p:nvPr>
            <p:ph type="title" idx="4294967295"/>
          </p:nvPr>
        </p:nvSpPr>
        <p:spPr>
          <a:xfrm>
            <a:off x="1861781" y="0"/>
            <a:ext cx="94837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2"/>
                </a:solidFill>
                <a:effectLst/>
                <a:uLnTx/>
                <a:uFillTx/>
                <a:latin typeface="+mn-lt"/>
                <a:ea typeface="+mj-ea"/>
                <a:cs typeface="+mj-cs"/>
              </a:rPr>
              <a:t>Project Vicinity South of NH Rte. 101 </a:t>
            </a:r>
          </a:p>
        </p:txBody>
      </p:sp>
      <p:sp>
        <p:nvSpPr>
          <p:cNvPr id="20" name="Date Placeholder 3"/>
          <p:cNvSpPr>
            <a:spLocks noGrp="1"/>
          </p:cNvSpPr>
          <p:nvPr>
            <p:ph type="dt" sz="half" idx="4294967295"/>
          </p:nvPr>
        </p:nvSpPr>
        <p:spPr>
          <a:xfrm>
            <a:off x="2571750" y="6512426"/>
            <a:ext cx="1817703" cy="365125"/>
          </a:xfrm>
          <a:prstGeom prst="rect">
            <a:avLst/>
          </a:prstGeom>
        </p:spPr>
        <p:txBody>
          <a:bodyPr/>
          <a:lstStyle>
            <a:lvl1pPr algn="ctr">
              <a:defRPr>
                <a:latin typeface="Myriad Pro Cond" panose="020B0506030403020204" pitchFamily="34" charset="0"/>
              </a:defRPr>
            </a:lvl1pPr>
          </a:lstStyle>
          <a:p>
            <a:r>
              <a:rPr lang="en-US" dirty="0">
                <a:latin typeface="+mj-lt"/>
              </a:rPr>
              <a:t>8/29/2024</a:t>
            </a:r>
          </a:p>
        </p:txBody>
      </p:sp>
      <p:sp>
        <p:nvSpPr>
          <p:cNvPr id="21" name="Footer Placeholder 4"/>
          <p:cNvSpPr>
            <a:spLocks noGrp="1"/>
          </p:cNvSpPr>
          <p:nvPr>
            <p:ph type="ftr" sz="quarter" idx="4294967295"/>
          </p:nvPr>
        </p:nvSpPr>
        <p:spPr>
          <a:xfrm>
            <a:off x="4665378" y="6508750"/>
            <a:ext cx="4114800" cy="365125"/>
          </a:xfrm>
          <a:prstGeom prst="rect">
            <a:avLst/>
          </a:prstGeom>
        </p:spPr>
        <p:txBody>
          <a:bodyPr/>
          <a:lstStyle>
            <a:lvl1pPr algn="ctr">
              <a:defRPr>
                <a:latin typeface="Myriad Pro Cond" panose="020B0506030403020204" pitchFamily="34" charset="0"/>
              </a:defRPr>
            </a:lvl1pPr>
          </a:lstStyle>
          <a:p>
            <a:r>
              <a:rPr lang="en-US" dirty="0">
                <a:latin typeface="+mj-lt"/>
              </a:rPr>
              <a:t>2024 NHEC Biloxi Mississippi </a:t>
            </a:r>
          </a:p>
        </p:txBody>
      </p:sp>
      <p:sp>
        <p:nvSpPr>
          <p:cNvPr id="22" name="Slide Number Placeholder 5"/>
          <p:cNvSpPr>
            <a:spLocks noGrp="1"/>
          </p:cNvSpPr>
          <p:nvPr>
            <p:ph type="sldNum" sz="quarter" idx="4294967295"/>
          </p:nvPr>
        </p:nvSpPr>
        <p:spPr>
          <a:xfrm>
            <a:off x="8974755" y="6508750"/>
            <a:ext cx="2743200" cy="365125"/>
          </a:xfrm>
          <a:prstGeom prst="rect">
            <a:avLst/>
          </a:prstGeom>
        </p:spPr>
        <p:txBody>
          <a:bodyPr/>
          <a:lstStyle>
            <a:lvl1pPr algn="r">
              <a:defRPr>
                <a:latin typeface="Myriad Pro Cond" panose="020B0506030403020204" pitchFamily="34" charset="0"/>
              </a:defRPr>
            </a:lvl1pPr>
          </a:lstStyle>
          <a:p>
            <a:fld id="{1F715DF7-E657-4AFE-8B30-F0F422182141}" type="slidenum">
              <a:rPr lang="en-US" smtClean="0">
                <a:latin typeface="+mj-lt"/>
              </a:rPr>
              <a:pPr/>
              <a:t>9</a:t>
            </a:fld>
            <a:endParaRPr lang="en-US" dirty="0">
              <a:latin typeface="+mj-lt"/>
            </a:endParaRPr>
          </a:p>
        </p:txBody>
      </p:sp>
      <p:pic>
        <p:nvPicPr>
          <p:cNvPr id="5" name="Picture 4">
            <a:extLst>
              <a:ext uri="{FF2B5EF4-FFF2-40B4-BE49-F238E27FC236}">
                <a16:creationId xmlns:a16="http://schemas.microsoft.com/office/drawing/2014/main" id="{8E0F746A-21D7-A15A-5B3E-809A49071B23}"/>
              </a:ext>
            </a:extLst>
          </p:cNvPr>
          <p:cNvPicPr>
            <a:picLocks noChangeAspect="1"/>
          </p:cNvPicPr>
          <p:nvPr/>
        </p:nvPicPr>
        <p:blipFill>
          <a:blip r:embed="rId3"/>
          <a:stretch>
            <a:fillRect/>
          </a:stretch>
        </p:blipFill>
        <p:spPr>
          <a:xfrm>
            <a:off x="2957803" y="1545520"/>
            <a:ext cx="6968801" cy="4943679"/>
          </a:xfrm>
          <a:prstGeom prst="rect">
            <a:avLst/>
          </a:prstGeom>
        </p:spPr>
      </p:pic>
    </p:spTree>
    <p:extLst>
      <p:ext uri="{BB962C8B-B14F-4D97-AF65-F5344CB8AC3E}">
        <p14:creationId xmlns:p14="http://schemas.microsoft.com/office/powerpoint/2010/main" val="4139170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E95B7A05147D47B150ED9B98EEEE37" ma:contentTypeVersion="19" ma:contentTypeDescription="Create a new document." ma:contentTypeScope="" ma:versionID="00d1b1a0049be2c10d7bd4597c474954">
  <xsd:schema xmlns:xsd="http://www.w3.org/2001/XMLSchema" xmlns:xs="http://www.w3.org/2001/XMLSchema" xmlns:p="http://schemas.microsoft.com/office/2006/metadata/properties" xmlns:ns2="18492f20-d1a2-46dd-ad99-87eed21dd644" xmlns:ns3="8f58c555-8be5-4fd9-9302-09a4195825c8" targetNamespace="http://schemas.microsoft.com/office/2006/metadata/properties" ma:root="true" ma:fieldsID="afe1211c85cec12857dd8da59dd7e540" ns2:_="" ns3:_="">
    <xsd:import namespace="18492f20-d1a2-46dd-ad99-87eed21dd644"/>
    <xsd:import namespace="8f58c555-8be5-4fd9-9302-09a4195825c8"/>
    <xsd:element name="properties">
      <xsd:complexType>
        <xsd:sequence>
          <xsd:element name="documentManagement">
            <xsd:complexType>
              <xsd:all>
                <xsd:element ref="ns2:DocumentDescription" minOccurs="0"/>
                <xsd:element ref="ns2:MediaServiceMetadata" minOccurs="0"/>
                <xsd:element ref="ns2:MediaServiceFastMetadata" minOccurs="0"/>
                <xsd:element ref="ns3:TaxCatchAll" minOccurs="0"/>
                <xsd:element ref="ns2:MediaServiceAutoTags" minOccurs="0"/>
                <xsd:element ref="ns2:MediaServiceGenerationTime" minOccurs="0"/>
                <xsd:element ref="ns2:MediaServiceEventHashCode" minOccurs="0"/>
                <xsd:element ref="ns2:MediaServiceOCR" minOccurs="0"/>
                <xsd:element ref="ns2:Owner" minOccurs="0"/>
                <xsd:element ref="ns2:S_x002e_P_x002e__x0020_Page_x0020_Access" minOccurs="0"/>
                <xsd:element ref="ns2:MediaServiceObjectDetectorVersions" minOccurs="0"/>
                <xsd:element ref="ns2:lcf76f155ced4ddcb4097134ff3c332f"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492f20-d1a2-46dd-ad99-87eed21dd644" elementFormDefault="qualified">
    <xsd:import namespace="http://schemas.microsoft.com/office/2006/documentManagement/types"/>
    <xsd:import namespace="http://schemas.microsoft.com/office/infopath/2007/PartnerControls"/>
    <xsd:element name="DocumentDescription" ma:index="8" nillable="true" ma:displayName="Document Description" ma:description="Description of the document" ma:format="Dropdown" ma:internalName="DocumentDescription">
      <xsd:simpleType>
        <xsd:restriction base="dms:Note">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Owner" ma:index="16" nillable="true" ma:displayName="Owner" ma:description="Who manages and who makes changes to this document."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_x002e_P_x002e__x0020_Page_x0020_Access" ma:index="17" nillable="true" ma:displayName="S.P. Page Access" ma:format="Hyperlink" ma:internalName="S_x002e_P_x002e__x0020_Page_x0020_Acces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4fb9b75-cab3-4a4d-9967-d20192e74e23"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58c555-8be5-4fd9-9302-09a4195825c8"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ab04ccf2-be8d-42db-a114-2080dfa74f49}" ma:internalName="TaxCatchAll" ma:showField="CatchAllData" ma:web="8f58c555-8be5-4fd9-9302-09a4195825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wner xmlns="18492f20-d1a2-46dd-ad99-87eed21dd644">
      <UserInfo>
        <DisplayName/>
        <AccountId xsi:nil="true"/>
        <AccountType/>
      </UserInfo>
    </Owner>
    <DocumentDescription xmlns="18492f20-d1a2-46dd-ad99-87eed21dd644" xsi:nil="true"/>
    <lcf76f155ced4ddcb4097134ff3c332f xmlns="18492f20-d1a2-46dd-ad99-87eed21dd644">
      <Terms xmlns="http://schemas.microsoft.com/office/infopath/2007/PartnerControls"/>
    </lcf76f155ced4ddcb4097134ff3c332f>
    <S_x002e_P_x002e__x0020_Page_x0020_Access xmlns="18492f20-d1a2-46dd-ad99-87eed21dd644">
      <Url xsi:nil="true"/>
      <Description xsi:nil="true"/>
    </S_x002e_P_x002e__x0020_Page_x0020_Access>
    <TaxCatchAll xmlns="8f58c555-8be5-4fd9-9302-09a4195825c8" xsi:nil="true"/>
  </documentManagement>
</p:properties>
</file>

<file path=customXml/itemProps1.xml><?xml version="1.0" encoding="utf-8"?>
<ds:datastoreItem xmlns:ds="http://schemas.openxmlformats.org/officeDocument/2006/customXml" ds:itemID="{2C021A34-BDC7-4E8F-9B88-FEEC2C2C58CE}">
  <ds:schemaRefs>
    <ds:schemaRef ds:uri="http://schemas.microsoft.com/sharepoint/v3/contenttype/forms"/>
  </ds:schemaRefs>
</ds:datastoreItem>
</file>

<file path=customXml/itemProps2.xml><?xml version="1.0" encoding="utf-8"?>
<ds:datastoreItem xmlns:ds="http://schemas.openxmlformats.org/officeDocument/2006/customXml" ds:itemID="{1CA54B10-BFD8-4C65-B03F-738E159D1E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492f20-d1a2-46dd-ad99-87eed21dd644"/>
    <ds:schemaRef ds:uri="8f58c555-8be5-4fd9-9302-09a4195825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CF5086-44AE-40A9-92BB-120249E397A3}">
  <ds:schemaRefs>
    <ds:schemaRef ds:uri="http://schemas.microsoft.com/office/2006/documentManagement/types"/>
    <ds:schemaRef ds:uri="http://purl.org/dc/terms/"/>
    <ds:schemaRef ds:uri="http://schemas.microsoft.com/office/2006/metadata/properties"/>
    <ds:schemaRef ds:uri="8f58c555-8be5-4fd9-9302-09a4195825c8"/>
    <ds:schemaRef ds:uri="http://schemas.microsoft.com/office/infopath/2007/PartnerControls"/>
    <ds:schemaRef ds:uri="http://schemas.openxmlformats.org/package/2006/metadata/core-properties"/>
    <ds:schemaRef ds:uri="18492f20-d1a2-46dd-ad99-87eed21dd644"/>
    <ds:schemaRef ds:uri="http://www.w3.org/XML/1998/namespace"/>
    <ds:schemaRef ds:uri="http://purl.org/dc/dcmitype/"/>
    <ds:schemaRef ds:uri="http://purl.org/dc/elements/1.1/"/>
  </ds:schemaRefs>
</ds:datastoreItem>
</file>

<file path=docMetadata/LabelInfo.xml><?xml version="1.0" encoding="utf-8"?>
<clbl:labelList xmlns:clbl="http://schemas.microsoft.com/office/2020/mipLabelMetadata">
  <clbl:label id="{992deae9-1c4c-42c8-a310-5088af55ba74}" enabled="0" method="" siteId="{992deae9-1c4c-42c8-a310-5088af55ba74}" removed="1"/>
</clbl:labelList>
</file>

<file path=docProps/app.xml><?xml version="1.0" encoding="utf-8"?>
<Properties xmlns="http://schemas.openxmlformats.org/officeDocument/2006/extended-properties" xmlns:vt="http://schemas.openxmlformats.org/officeDocument/2006/docPropsVTypes">
  <TotalTime>14475</TotalTime>
  <Words>1236</Words>
  <Application>Microsoft Office PowerPoint</Application>
  <PresentationFormat>Widescreen</PresentationFormat>
  <Paragraphs>247</Paragraphs>
  <Slides>27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Arial</vt:lpstr>
      <vt:lpstr>Calibri</vt:lpstr>
      <vt:lpstr>Calibri Light</vt:lpstr>
      <vt:lpstr>Symbol</vt:lpstr>
      <vt:lpstr>Office Theme</vt:lpstr>
      <vt:lpstr>Culvert Diffuser System </vt:lpstr>
      <vt:lpstr>Culvert Rehab under Deep Fill in Coastal NH </vt:lpstr>
      <vt:lpstr>Illustrative HY-8 Model – Exeter Culvert Capacity &amp; Performance </vt:lpstr>
      <vt:lpstr>Collaboration Idea </vt:lpstr>
      <vt:lpstr>Suitable Site Conditions for Diffuser Application </vt:lpstr>
      <vt:lpstr>Alex Mann’s Diffuser Design for Small D Pipes</vt:lpstr>
      <vt:lpstr>Project Vicinity  Portsmouth-Exeter Seacoast NH</vt:lpstr>
      <vt:lpstr>Project Vicinity North of NH Rte. 101 </vt:lpstr>
      <vt:lpstr>Project Vicinity South of NH Rte. 101 </vt:lpstr>
      <vt:lpstr>Amtrak Downeaster Railroad Crossing </vt:lpstr>
      <vt:lpstr>Amtrak Downstream Railroad Crossing </vt:lpstr>
      <vt:lpstr>Inlet header prior to construction </vt:lpstr>
      <vt:lpstr>Surface Hydrology</vt:lpstr>
      <vt:lpstr>Watershed with HSG Soils Overlayed</vt:lpstr>
      <vt:lpstr>Wetland Permits in New Hampshire </vt:lpstr>
      <vt:lpstr>Tier 4 Coastal Wetlands </vt:lpstr>
      <vt:lpstr>Diffuser Material Design &amp; Fabrication  </vt:lpstr>
      <vt:lpstr>Construction of Inlet &amp; Outlet</vt:lpstr>
      <vt:lpstr>System Performance &amp;  Hydraulics </vt:lpstr>
      <vt:lpstr>Diffuser Hydraulics – Flared Appurtenance for Reducing Outlet Hydraulic Losses</vt:lpstr>
      <vt:lpstr>Diffuser Dimensions &amp; Aspect</vt:lpstr>
      <vt:lpstr>Measured Diffuser System Performance – Mattawamkeag ME</vt:lpstr>
      <vt:lpstr>Calculated Diffuser Performance – Exeter NH</vt:lpstr>
      <vt:lpstr>What Next for the Diffuser? </vt:lpstr>
      <vt:lpstr>References</vt:lpstr>
      <vt:lpstr>Thank You!</vt:lpstr>
      <vt:lpstr>Questions?</vt:lpstr>
    </vt:vector>
  </TitlesOfParts>
  <Company>State of New Hampshire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LJ Place</dc:creator>
  <cp:lastModifiedBy>Mallette, Timothy</cp:lastModifiedBy>
  <cp:revision>108</cp:revision>
  <dcterms:created xsi:type="dcterms:W3CDTF">2021-09-30T16:22:07Z</dcterms:created>
  <dcterms:modified xsi:type="dcterms:W3CDTF">2024-08-29T10:22:27Z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0x010100C3E95B7A05147D47B150ED9B98EEEE37</vt:lpwstr>
  </property>
  <property fmtid="{D5CDD505-2E9C-101B-9397-08002B2CF9AE}" pid="3" name="MediaServiceImageTags">
    <vt:lpwstr/>
  </property>
</Properties>
</file>